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76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513" autoAdjust="0"/>
  </p:normalViewPr>
  <p:slideViewPr>
    <p:cSldViewPr snapToGrid="0">
      <p:cViewPr varScale="1">
        <p:scale>
          <a:sx n="72" d="100"/>
          <a:sy n="72" d="100"/>
        </p:scale>
        <p:origin x="-13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9697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8530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383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044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63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1255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191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031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003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3733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3544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2DF9A-69E2-43F0-9251-6CD0A86E5E1C}" type="datetimeFigureOut">
              <a:rPr lang="cs-CZ" smtClean="0"/>
              <a:t>7.11.2012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50FA8-D204-4947-B3CD-1413CC895AA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937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7865" y="2609916"/>
            <a:ext cx="7772400" cy="1470025"/>
          </a:xfrm>
        </p:spPr>
        <p:txBody>
          <a:bodyPr/>
          <a:lstStyle/>
          <a:p>
            <a:r>
              <a:rPr lang="cs-CZ" dirty="0" smtClean="0"/>
              <a:t>ČÍSLICOVÁ TECHNIKA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ZAPOJENÍ LOGICKÝCH FUNKCÍ</a:t>
            </a:r>
          </a:p>
          <a:p>
            <a:r>
              <a:rPr lang="cs-CZ" dirty="0" smtClean="0"/>
              <a:t>POMOCÍ </a:t>
            </a:r>
            <a:r>
              <a:rPr lang="cs-CZ" dirty="0" smtClean="0"/>
              <a:t>OBVODŮ </a:t>
            </a:r>
            <a:r>
              <a:rPr lang="cs-CZ" dirty="0" smtClean="0"/>
              <a:t>NOT, OR, AND,</a:t>
            </a:r>
          </a:p>
          <a:p>
            <a:r>
              <a:rPr lang="cs-CZ" dirty="0" smtClean="0"/>
              <a:t> NOR, NAND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839" y="390062"/>
            <a:ext cx="7234453" cy="1580862"/>
          </a:xfrm>
          <a:prstGeom prst="rect">
            <a:avLst/>
          </a:prstGeom>
        </p:spPr>
      </p:pic>
      <p:sp>
        <p:nvSpPr>
          <p:cNvPr id="5" name="Text Box 45"/>
          <p:cNvSpPr txBox="1">
            <a:spLocks noChangeArrowheads="1"/>
          </p:cNvSpPr>
          <p:nvPr/>
        </p:nvSpPr>
        <p:spPr bwMode="auto">
          <a:xfrm>
            <a:off x="611188" y="5949949"/>
            <a:ext cx="79914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cs-CZ" sz="1200" dirty="0">
                <a:latin typeface="Trebuchet MS" pitchFamily="34" charset="0"/>
              </a:rPr>
              <a:t>Střední škola, Havířov-</a:t>
            </a:r>
            <a:r>
              <a:rPr lang="cs-CZ" sz="1200" dirty="0" err="1">
                <a:latin typeface="Trebuchet MS" pitchFamily="34" charset="0"/>
              </a:rPr>
              <a:t>Šumbark</a:t>
            </a:r>
            <a:r>
              <a:rPr lang="cs-CZ" sz="1200" dirty="0">
                <a:latin typeface="Trebuchet MS" pitchFamily="34" charset="0"/>
              </a:rPr>
              <a:t>, Sýkorova 1/613, příspěvková organizace</a:t>
            </a:r>
          </a:p>
          <a:p>
            <a:pPr algn="ctr"/>
            <a:r>
              <a:rPr lang="cs-CZ" sz="1200" dirty="0">
                <a:latin typeface="Trebuchet MS" pitchFamily="34" charset="0"/>
              </a:rPr>
              <a:t>Tento výukový materiál byl zpracován v rámci akce EU peníze středním školám - OP VK 1.5. </a:t>
            </a:r>
          </a:p>
          <a:p>
            <a:pPr algn="ctr"/>
            <a:r>
              <a:rPr lang="cs-CZ" sz="1200" dirty="0">
                <a:latin typeface="Trebuchet MS" pitchFamily="34" charset="0"/>
              </a:rPr>
              <a:t>Výuková sada – </a:t>
            </a:r>
            <a:r>
              <a:rPr lang="cs-CZ" sz="1200" dirty="0" smtClean="0">
                <a:latin typeface="Trebuchet MS" pitchFamily="34" charset="0"/>
              </a:rPr>
              <a:t>ČÍSLICOVÁ TECHNIKA 1, </a:t>
            </a:r>
            <a:r>
              <a:rPr lang="cs-CZ" sz="1200" dirty="0">
                <a:latin typeface="Trebuchet MS" pitchFamily="34" charset="0"/>
              </a:rPr>
              <a:t>DUM č. </a:t>
            </a:r>
            <a:r>
              <a:rPr lang="cs-CZ" sz="1200" dirty="0" smtClean="0">
                <a:latin typeface="Trebuchet MS" pitchFamily="34" charset="0"/>
              </a:rPr>
              <a:t>14</a:t>
            </a:r>
            <a:endParaRPr lang="cs-CZ" sz="12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97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Pomocí </a:t>
            </a:r>
            <a:r>
              <a:rPr lang="cs-CZ" sz="3600" b="1" smtClean="0"/>
              <a:t>logických obvodů </a:t>
            </a:r>
            <a:r>
              <a:rPr lang="cs-CZ" sz="3600" b="1" dirty="0" smtClean="0"/>
              <a:t>sestav funkci :</a:t>
            </a:r>
            <a:endParaRPr lang="cs-CZ" sz="3600" b="1" dirty="0"/>
          </a:p>
        </p:txBody>
      </p:sp>
      <p:grpSp>
        <p:nvGrpSpPr>
          <p:cNvPr id="54" name="Skupina 53"/>
          <p:cNvGrpSpPr/>
          <p:nvPr/>
        </p:nvGrpSpPr>
        <p:grpSpPr>
          <a:xfrm>
            <a:off x="1149926" y="1588380"/>
            <a:ext cx="3463843" cy="646331"/>
            <a:chOff x="1149926" y="1588380"/>
            <a:chExt cx="3463843" cy="646331"/>
          </a:xfrm>
        </p:grpSpPr>
        <p:sp>
          <p:nvSpPr>
            <p:cNvPr id="4" name="TextovéPole 3"/>
            <p:cNvSpPr txBox="1"/>
            <p:nvPr/>
          </p:nvSpPr>
          <p:spPr>
            <a:xfrm>
              <a:off x="1149926" y="1588380"/>
              <a:ext cx="346384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b="1" dirty="0" smtClean="0"/>
                <a:t>Y = </a:t>
              </a:r>
              <a:r>
                <a:rPr lang="cs-CZ" sz="3600" b="1" dirty="0"/>
                <a:t>(</a:t>
              </a:r>
              <a:r>
                <a:rPr lang="cs-CZ" sz="3600" b="1" dirty="0" smtClean="0"/>
                <a:t>A</a:t>
              </a:r>
              <a:r>
                <a:rPr lang="en-US" sz="3600" b="1" dirty="0" smtClean="0"/>
                <a:t> </a:t>
              </a:r>
              <a:r>
                <a:rPr lang="en-US" sz="3600" b="1" dirty="0"/>
                <a:t>+ </a:t>
              </a:r>
              <a:r>
                <a:rPr lang="cs-CZ" sz="3600" b="1" dirty="0" smtClean="0"/>
                <a:t>B)</a:t>
              </a:r>
              <a:r>
                <a:rPr lang="cs-CZ" sz="3600" b="1" dirty="0" smtClean="0">
                  <a:cs typeface="Calibri"/>
                </a:rPr>
                <a:t> </a:t>
              </a:r>
              <a:r>
                <a:rPr lang="cs-CZ" sz="3600" b="1" dirty="0">
                  <a:cs typeface="Calibri"/>
                </a:rPr>
                <a:t>·</a:t>
              </a:r>
              <a:r>
                <a:rPr lang="cs-CZ" sz="3600" b="1" dirty="0" smtClean="0"/>
                <a:t> </a:t>
              </a:r>
              <a:r>
                <a:rPr lang="en-US" sz="3600" b="1" dirty="0" smtClean="0"/>
                <a:t>C</a:t>
              </a:r>
              <a:endParaRPr lang="cs-CZ" sz="3600" b="1" dirty="0"/>
            </a:p>
          </p:txBody>
        </p:sp>
        <p:cxnSp>
          <p:nvCxnSpPr>
            <p:cNvPr id="7" name="Přímá spojnice 6"/>
            <p:cNvCxnSpPr/>
            <p:nvPr/>
          </p:nvCxnSpPr>
          <p:spPr>
            <a:xfrm>
              <a:off x="2063202" y="1663229"/>
              <a:ext cx="24203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>
              <a:off x="2767634" y="1675729"/>
              <a:ext cx="24203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ovéPole 11"/>
          <p:cNvSpPr txBox="1"/>
          <p:nvPr/>
        </p:nvSpPr>
        <p:spPr>
          <a:xfrm>
            <a:off x="4322618" y="1675729"/>
            <a:ext cx="43087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Přednost má závorka</a:t>
            </a:r>
            <a:endParaRPr lang="cs-CZ" sz="2800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4492137" y="4263026"/>
            <a:ext cx="1392967" cy="1013410"/>
            <a:chOff x="1067204" y="3279686"/>
            <a:chExt cx="1392967" cy="1013410"/>
          </a:xfrm>
        </p:grpSpPr>
        <p:sp>
          <p:nvSpPr>
            <p:cNvPr id="29" name="Obdélník 28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&amp;</a:t>
              </a:r>
              <a:endParaRPr lang="cs-CZ" b="1" dirty="0"/>
            </a:p>
          </p:txBody>
        </p:sp>
        <p:cxnSp>
          <p:nvCxnSpPr>
            <p:cNvPr id="31" name="Přímá spojnice 30"/>
            <p:cNvCxnSpPr>
              <a:stCxn id="29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Skupina 33"/>
          <p:cNvGrpSpPr/>
          <p:nvPr/>
        </p:nvGrpSpPr>
        <p:grpSpPr>
          <a:xfrm>
            <a:off x="3124477" y="3087025"/>
            <a:ext cx="1745392" cy="1013410"/>
            <a:chOff x="1159494" y="1965256"/>
            <a:chExt cx="1745392" cy="1013410"/>
          </a:xfrm>
        </p:grpSpPr>
        <p:grpSp>
          <p:nvGrpSpPr>
            <p:cNvPr id="35" name="Skupina 34"/>
            <p:cNvGrpSpPr/>
            <p:nvPr/>
          </p:nvGrpSpPr>
          <p:grpSpPr>
            <a:xfrm>
              <a:off x="1159494" y="1965256"/>
              <a:ext cx="1392967" cy="1013410"/>
              <a:chOff x="1067204" y="3279686"/>
              <a:chExt cx="1392967" cy="1013410"/>
            </a:xfrm>
          </p:grpSpPr>
          <p:sp>
            <p:nvSpPr>
              <p:cNvPr id="39" name="Obdélník 38"/>
              <p:cNvSpPr/>
              <p:nvPr/>
            </p:nvSpPr>
            <p:spPr>
              <a:xfrm>
                <a:off x="1403648" y="3279686"/>
                <a:ext cx="720080" cy="101341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0" name="TextovéPole 39"/>
              <p:cNvSpPr txBox="1"/>
              <p:nvPr/>
            </p:nvSpPr>
            <p:spPr>
              <a:xfrm>
                <a:off x="1752447" y="3298309"/>
                <a:ext cx="324036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b="1" dirty="0" smtClean="0"/>
                  <a:t>1</a:t>
                </a:r>
                <a:endParaRPr lang="cs-CZ" b="1" dirty="0"/>
              </a:p>
            </p:txBody>
          </p:sp>
          <p:cxnSp>
            <p:nvCxnSpPr>
              <p:cNvPr id="41" name="Přímá spojnice 40"/>
              <p:cNvCxnSpPr>
                <a:stCxn id="39" idx="3"/>
              </p:cNvCxnSpPr>
              <p:nvPr/>
            </p:nvCxnSpPr>
            <p:spPr>
              <a:xfrm>
                <a:off x="2123728" y="3786391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Přímá spojnice 41"/>
              <p:cNvCxnSpPr/>
              <p:nvPr/>
            </p:nvCxnSpPr>
            <p:spPr>
              <a:xfrm>
                <a:off x="1067205" y="3492023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Přímá spojnice 42"/>
              <p:cNvCxnSpPr/>
              <p:nvPr/>
            </p:nvCxnSpPr>
            <p:spPr>
              <a:xfrm>
                <a:off x="1067204" y="4090737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ovéPole 36"/>
            <p:cNvSpPr txBox="1"/>
            <p:nvPr/>
          </p:nvSpPr>
          <p:spPr>
            <a:xfrm>
              <a:off x="2552461" y="2241128"/>
              <a:ext cx="352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cs-CZ" sz="2400" b="1" dirty="0"/>
            </a:p>
          </p:txBody>
        </p:sp>
      </p:grpSp>
      <p:grpSp>
        <p:nvGrpSpPr>
          <p:cNvPr id="93" name="Skupina 92"/>
          <p:cNvGrpSpPr/>
          <p:nvPr/>
        </p:nvGrpSpPr>
        <p:grpSpPr>
          <a:xfrm>
            <a:off x="1144844" y="2655174"/>
            <a:ext cx="1474857" cy="757562"/>
            <a:chOff x="1144844" y="2836168"/>
            <a:chExt cx="1474857" cy="757562"/>
          </a:xfrm>
        </p:grpSpPr>
        <p:grpSp>
          <p:nvGrpSpPr>
            <p:cNvPr id="44" name="Skupina 43"/>
            <p:cNvGrpSpPr/>
            <p:nvPr/>
          </p:nvGrpSpPr>
          <p:grpSpPr>
            <a:xfrm>
              <a:off x="1144844" y="2836168"/>
              <a:ext cx="1474857" cy="757562"/>
              <a:chOff x="933637" y="1770275"/>
              <a:chExt cx="1474857" cy="757562"/>
            </a:xfrm>
          </p:grpSpPr>
          <p:grpSp>
            <p:nvGrpSpPr>
              <p:cNvPr id="45" name="Skupina 44"/>
              <p:cNvGrpSpPr/>
              <p:nvPr/>
            </p:nvGrpSpPr>
            <p:grpSpPr>
              <a:xfrm>
                <a:off x="1117841" y="1949966"/>
                <a:ext cx="1114441" cy="577871"/>
                <a:chOff x="6223241" y="2978666"/>
                <a:chExt cx="1114441" cy="577871"/>
              </a:xfrm>
            </p:grpSpPr>
            <p:sp>
              <p:nvSpPr>
                <p:cNvPr id="48" name="Ovál 47"/>
                <p:cNvSpPr/>
                <p:nvPr/>
              </p:nvSpPr>
              <p:spPr>
                <a:xfrm>
                  <a:off x="6934974" y="3200028"/>
                  <a:ext cx="142875" cy="14233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9" name="Obdélník 48"/>
                <p:cNvSpPr/>
                <p:nvPr/>
              </p:nvSpPr>
              <p:spPr>
                <a:xfrm>
                  <a:off x="6559684" y="2978666"/>
                  <a:ext cx="360040" cy="57787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50" name="Přímá spojnice 49"/>
                <p:cNvCxnSpPr/>
                <p:nvPr/>
              </p:nvCxnSpPr>
              <p:spPr>
                <a:xfrm>
                  <a:off x="7077849" y="3267601"/>
                  <a:ext cx="259833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Přímá spojnice 50"/>
                <p:cNvCxnSpPr/>
                <p:nvPr/>
              </p:nvCxnSpPr>
              <p:spPr>
                <a:xfrm>
                  <a:off x="6223241" y="3266368"/>
                  <a:ext cx="336443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ovéPole 45"/>
              <p:cNvSpPr txBox="1"/>
              <p:nvPr/>
            </p:nvSpPr>
            <p:spPr>
              <a:xfrm>
                <a:off x="933637" y="1770275"/>
                <a:ext cx="3524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A</a:t>
                </a:r>
                <a:endParaRPr lang="cs-CZ" sz="2400" b="1" dirty="0"/>
              </a:p>
            </p:txBody>
          </p:sp>
          <p:sp>
            <p:nvSpPr>
              <p:cNvPr id="47" name="TextovéPole 46"/>
              <p:cNvSpPr txBox="1"/>
              <p:nvPr/>
            </p:nvSpPr>
            <p:spPr>
              <a:xfrm>
                <a:off x="2056069" y="1770277"/>
                <a:ext cx="3524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A</a:t>
                </a:r>
                <a:endParaRPr lang="cs-CZ" sz="2400" b="1" dirty="0"/>
              </a:p>
            </p:txBody>
          </p:sp>
        </p:grpSp>
        <p:cxnSp>
          <p:nvCxnSpPr>
            <p:cNvPr id="53" name="Přímá spojnice 52"/>
            <p:cNvCxnSpPr/>
            <p:nvPr/>
          </p:nvCxnSpPr>
          <p:spPr>
            <a:xfrm>
              <a:off x="2348128" y="2889810"/>
              <a:ext cx="20489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Přímá spojnice 66"/>
          <p:cNvCxnSpPr/>
          <p:nvPr/>
        </p:nvCxnSpPr>
        <p:spPr>
          <a:xfrm flipV="1">
            <a:off x="2437877" y="3299420"/>
            <a:ext cx="710930" cy="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/>
          <p:cNvCxnSpPr/>
          <p:nvPr/>
        </p:nvCxnSpPr>
        <p:spPr>
          <a:xfrm>
            <a:off x="2396785" y="3898076"/>
            <a:ext cx="741697" cy="4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Skupina 93"/>
          <p:cNvGrpSpPr/>
          <p:nvPr/>
        </p:nvGrpSpPr>
        <p:grpSpPr>
          <a:xfrm>
            <a:off x="4430468" y="3092031"/>
            <a:ext cx="751803" cy="461665"/>
            <a:chOff x="4430468" y="3092031"/>
            <a:chExt cx="751803" cy="461665"/>
          </a:xfrm>
        </p:grpSpPr>
        <p:sp>
          <p:nvSpPr>
            <p:cNvPr id="83" name="TextovéPole 82"/>
            <p:cNvSpPr txBox="1"/>
            <p:nvPr/>
          </p:nvSpPr>
          <p:spPr>
            <a:xfrm>
              <a:off x="4430468" y="3092031"/>
              <a:ext cx="7518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/>
                <a:t>A</a:t>
              </a:r>
              <a:r>
                <a:rPr lang="en-US" sz="2400" b="1" dirty="0" smtClean="0"/>
                <a:t>+</a:t>
              </a:r>
              <a:r>
                <a:rPr lang="cs-CZ" sz="2400" b="1" dirty="0" smtClean="0">
                  <a:cs typeface="Calibri"/>
                </a:rPr>
                <a:t>B</a:t>
              </a:r>
              <a:endParaRPr lang="cs-CZ" sz="2400" b="1" dirty="0"/>
            </a:p>
          </p:txBody>
        </p:sp>
        <p:cxnSp>
          <p:nvCxnSpPr>
            <p:cNvPr id="84" name="Přímá spojnice 83"/>
            <p:cNvCxnSpPr/>
            <p:nvPr/>
          </p:nvCxnSpPr>
          <p:spPr>
            <a:xfrm>
              <a:off x="4511320" y="3145671"/>
              <a:ext cx="20489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Přímá spojnice 103"/>
            <p:cNvCxnSpPr/>
            <p:nvPr/>
          </p:nvCxnSpPr>
          <p:spPr>
            <a:xfrm>
              <a:off x="4828581" y="3145671"/>
              <a:ext cx="20489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Přímá spojnice 86"/>
          <p:cNvCxnSpPr/>
          <p:nvPr/>
        </p:nvCxnSpPr>
        <p:spPr>
          <a:xfrm>
            <a:off x="4499415" y="3579688"/>
            <a:ext cx="6516" cy="9140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Přímá spojnice 88"/>
          <p:cNvCxnSpPr/>
          <p:nvPr/>
        </p:nvCxnSpPr>
        <p:spPr>
          <a:xfrm>
            <a:off x="1316917" y="5074310"/>
            <a:ext cx="319440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ovéPole 94"/>
          <p:cNvSpPr txBox="1"/>
          <p:nvPr/>
        </p:nvSpPr>
        <p:spPr>
          <a:xfrm>
            <a:off x="5920252" y="4242908"/>
            <a:ext cx="376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Y</a:t>
            </a:r>
            <a:endParaRPr lang="cs-CZ" sz="2400" b="1" dirty="0"/>
          </a:p>
        </p:txBody>
      </p:sp>
      <p:grpSp>
        <p:nvGrpSpPr>
          <p:cNvPr id="13" name="Skupina 12"/>
          <p:cNvGrpSpPr/>
          <p:nvPr/>
        </p:nvGrpSpPr>
        <p:grpSpPr>
          <a:xfrm>
            <a:off x="1142333" y="3566401"/>
            <a:ext cx="1289025" cy="757514"/>
            <a:chOff x="646981" y="3542586"/>
            <a:chExt cx="1289025" cy="757514"/>
          </a:xfrm>
        </p:grpSpPr>
        <p:sp>
          <p:nvSpPr>
            <p:cNvPr id="92" name="Ovál 91"/>
            <p:cNvSpPr/>
            <p:nvPr/>
          </p:nvSpPr>
          <p:spPr>
            <a:xfrm>
              <a:off x="1533298" y="3943591"/>
              <a:ext cx="142875" cy="14233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6" name="Obdélník 95"/>
            <p:cNvSpPr/>
            <p:nvPr/>
          </p:nvSpPr>
          <p:spPr>
            <a:xfrm>
              <a:off x="1158008" y="3722229"/>
              <a:ext cx="360040" cy="57787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97" name="Přímá spojnice 96"/>
            <p:cNvCxnSpPr/>
            <p:nvPr/>
          </p:nvCxnSpPr>
          <p:spPr>
            <a:xfrm>
              <a:off x="1676173" y="4011164"/>
              <a:ext cx="2598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Přímá spojnice 97"/>
            <p:cNvCxnSpPr/>
            <p:nvPr/>
          </p:nvCxnSpPr>
          <p:spPr>
            <a:xfrm>
              <a:off x="821565" y="400993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ovéPole 89"/>
            <p:cNvSpPr txBox="1"/>
            <p:nvPr/>
          </p:nvSpPr>
          <p:spPr>
            <a:xfrm>
              <a:off x="646981" y="3542586"/>
              <a:ext cx="352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/>
                <a:t>B</a:t>
              </a:r>
              <a:endParaRPr lang="cs-CZ" sz="2400" b="1" dirty="0"/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2305232" y="4038572"/>
            <a:ext cx="352425" cy="461665"/>
            <a:chOff x="2267275" y="4004251"/>
            <a:chExt cx="352425" cy="461665"/>
          </a:xfrm>
        </p:grpSpPr>
        <p:sp>
          <p:nvSpPr>
            <p:cNvPr id="91" name="TextovéPole 90"/>
            <p:cNvSpPr txBox="1"/>
            <p:nvPr/>
          </p:nvSpPr>
          <p:spPr>
            <a:xfrm>
              <a:off x="2267275" y="4004251"/>
              <a:ext cx="352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/>
                <a:t>B</a:t>
              </a:r>
              <a:endParaRPr lang="cs-CZ" sz="2400" b="1" dirty="0"/>
            </a:p>
          </p:txBody>
        </p:sp>
        <p:cxnSp>
          <p:nvCxnSpPr>
            <p:cNvPr id="85" name="Přímá spojnice 84"/>
            <p:cNvCxnSpPr/>
            <p:nvPr/>
          </p:nvCxnSpPr>
          <p:spPr>
            <a:xfrm>
              <a:off x="2335817" y="4085923"/>
              <a:ext cx="20489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9" name="Přímá spojnice 98"/>
          <p:cNvCxnSpPr/>
          <p:nvPr/>
        </p:nvCxnSpPr>
        <p:spPr>
          <a:xfrm>
            <a:off x="2455961" y="3105648"/>
            <a:ext cx="0" cy="1937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Přímá spojnice 99"/>
          <p:cNvCxnSpPr/>
          <p:nvPr/>
        </p:nvCxnSpPr>
        <p:spPr>
          <a:xfrm>
            <a:off x="2415837" y="3898076"/>
            <a:ext cx="0" cy="1438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ovéPole 101"/>
          <p:cNvSpPr txBox="1"/>
          <p:nvPr/>
        </p:nvSpPr>
        <p:spPr>
          <a:xfrm>
            <a:off x="1149926" y="4634148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C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000182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95" grpId="0"/>
      <p:bldP spid="1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Pomocí hradel sestav funkci :</a:t>
            </a:r>
            <a:endParaRPr lang="cs-CZ" sz="3600" b="1" dirty="0"/>
          </a:p>
        </p:txBody>
      </p:sp>
      <p:grpSp>
        <p:nvGrpSpPr>
          <p:cNvPr id="54" name="Skupina 53"/>
          <p:cNvGrpSpPr/>
          <p:nvPr/>
        </p:nvGrpSpPr>
        <p:grpSpPr>
          <a:xfrm>
            <a:off x="1149927" y="1588380"/>
            <a:ext cx="2507672" cy="646331"/>
            <a:chOff x="1149927" y="1588380"/>
            <a:chExt cx="2507672" cy="646331"/>
          </a:xfrm>
        </p:grpSpPr>
        <p:sp>
          <p:nvSpPr>
            <p:cNvPr id="4" name="TextovéPole 3"/>
            <p:cNvSpPr txBox="1"/>
            <p:nvPr/>
          </p:nvSpPr>
          <p:spPr>
            <a:xfrm>
              <a:off x="1149927" y="1588380"/>
              <a:ext cx="25076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b="1" dirty="0" smtClean="0"/>
                <a:t>Y = A</a:t>
              </a:r>
              <a:r>
                <a:rPr lang="cs-CZ" sz="3600" b="1" dirty="0" smtClean="0">
                  <a:cs typeface="Calibri"/>
                </a:rPr>
                <a:t>·</a:t>
              </a:r>
              <a:r>
                <a:rPr lang="cs-CZ" sz="3600" b="1" dirty="0" smtClean="0"/>
                <a:t>B</a:t>
              </a:r>
              <a:r>
                <a:rPr lang="cs-CZ" sz="3600" b="1" dirty="0" smtClean="0">
                  <a:cs typeface="Calibri"/>
                </a:rPr>
                <a:t>·</a:t>
              </a:r>
              <a:r>
                <a:rPr lang="en-US" sz="3600" b="1" dirty="0" smtClean="0"/>
                <a:t>C</a:t>
              </a:r>
              <a:endParaRPr lang="cs-CZ" sz="3600" b="1" dirty="0"/>
            </a:p>
          </p:txBody>
        </p:sp>
        <p:cxnSp>
          <p:nvCxnSpPr>
            <p:cNvPr id="7" name="Přímá spojnice 6"/>
            <p:cNvCxnSpPr/>
            <p:nvPr/>
          </p:nvCxnSpPr>
          <p:spPr>
            <a:xfrm>
              <a:off x="1918422" y="1663229"/>
              <a:ext cx="24203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Přímá spojnice 9"/>
            <p:cNvCxnSpPr/>
            <p:nvPr/>
          </p:nvCxnSpPr>
          <p:spPr>
            <a:xfrm>
              <a:off x="2685054" y="1675729"/>
              <a:ext cx="24203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ovéPole 11"/>
          <p:cNvSpPr txBox="1"/>
          <p:nvPr/>
        </p:nvSpPr>
        <p:spPr>
          <a:xfrm>
            <a:off x="4322618" y="1675729"/>
            <a:ext cx="43087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dirty="0" smtClean="0"/>
              <a:t>Třeba použít 2 </a:t>
            </a:r>
            <a:r>
              <a:rPr lang="cs-CZ" sz="2800" dirty="0" err="1" smtClean="0"/>
              <a:t>dvouvstupá</a:t>
            </a:r>
            <a:r>
              <a:rPr lang="cs-CZ" sz="2800" dirty="0" smtClean="0"/>
              <a:t> hradla AND</a:t>
            </a:r>
            <a:endParaRPr lang="cs-CZ" sz="2800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124869" y="3092031"/>
            <a:ext cx="1392967" cy="1013410"/>
            <a:chOff x="1067204" y="3279686"/>
            <a:chExt cx="1392967" cy="1013410"/>
          </a:xfrm>
        </p:grpSpPr>
        <p:sp>
          <p:nvSpPr>
            <p:cNvPr id="29" name="Obdélník 28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&amp;</a:t>
              </a:r>
              <a:endParaRPr lang="cs-CZ" b="1" dirty="0"/>
            </a:p>
          </p:txBody>
        </p:sp>
        <p:cxnSp>
          <p:nvCxnSpPr>
            <p:cNvPr id="31" name="Přímá spojnice 30"/>
            <p:cNvCxnSpPr>
              <a:stCxn id="29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Skupina 92"/>
          <p:cNvGrpSpPr/>
          <p:nvPr/>
        </p:nvGrpSpPr>
        <p:grpSpPr>
          <a:xfrm>
            <a:off x="1144844" y="2836168"/>
            <a:ext cx="1474857" cy="757562"/>
            <a:chOff x="1144844" y="2836168"/>
            <a:chExt cx="1474857" cy="757562"/>
          </a:xfrm>
        </p:grpSpPr>
        <p:grpSp>
          <p:nvGrpSpPr>
            <p:cNvPr id="44" name="Skupina 43"/>
            <p:cNvGrpSpPr/>
            <p:nvPr/>
          </p:nvGrpSpPr>
          <p:grpSpPr>
            <a:xfrm>
              <a:off x="1144844" y="2836168"/>
              <a:ext cx="1474857" cy="757562"/>
              <a:chOff x="933637" y="1770275"/>
              <a:chExt cx="1474857" cy="757562"/>
            </a:xfrm>
          </p:grpSpPr>
          <p:grpSp>
            <p:nvGrpSpPr>
              <p:cNvPr id="45" name="Skupina 44"/>
              <p:cNvGrpSpPr/>
              <p:nvPr/>
            </p:nvGrpSpPr>
            <p:grpSpPr>
              <a:xfrm>
                <a:off x="1117841" y="1949966"/>
                <a:ext cx="1114441" cy="577871"/>
                <a:chOff x="6223241" y="2978666"/>
                <a:chExt cx="1114441" cy="577871"/>
              </a:xfrm>
            </p:grpSpPr>
            <p:sp>
              <p:nvSpPr>
                <p:cNvPr id="48" name="Ovál 47"/>
                <p:cNvSpPr/>
                <p:nvPr/>
              </p:nvSpPr>
              <p:spPr>
                <a:xfrm>
                  <a:off x="6934974" y="3200028"/>
                  <a:ext cx="142875" cy="142332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9" name="Obdélník 48"/>
                <p:cNvSpPr/>
                <p:nvPr/>
              </p:nvSpPr>
              <p:spPr>
                <a:xfrm>
                  <a:off x="6559684" y="2978666"/>
                  <a:ext cx="360040" cy="577871"/>
                </a:xfrm>
                <a:prstGeom prst="rect">
                  <a:avLst/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cxnSp>
              <p:nvCxnSpPr>
                <p:cNvPr id="50" name="Přímá spojnice 49"/>
                <p:cNvCxnSpPr/>
                <p:nvPr/>
              </p:nvCxnSpPr>
              <p:spPr>
                <a:xfrm>
                  <a:off x="7077849" y="3267601"/>
                  <a:ext cx="259833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Přímá spojnice 50"/>
                <p:cNvCxnSpPr/>
                <p:nvPr/>
              </p:nvCxnSpPr>
              <p:spPr>
                <a:xfrm>
                  <a:off x="6223241" y="3266368"/>
                  <a:ext cx="336443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ovéPole 45"/>
              <p:cNvSpPr txBox="1"/>
              <p:nvPr/>
            </p:nvSpPr>
            <p:spPr>
              <a:xfrm>
                <a:off x="933637" y="1770275"/>
                <a:ext cx="3524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A</a:t>
                </a:r>
                <a:endParaRPr lang="cs-CZ" sz="2400" b="1" dirty="0"/>
              </a:p>
            </p:txBody>
          </p:sp>
          <p:sp>
            <p:nvSpPr>
              <p:cNvPr id="47" name="TextovéPole 46"/>
              <p:cNvSpPr txBox="1"/>
              <p:nvPr/>
            </p:nvSpPr>
            <p:spPr>
              <a:xfrm>
                <a:off x="2056069" y="1770277"/>
                <a:ext cx="3524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A</a:t>
                </a:r>
                <a:endParaRPr lang="cs-CZ" sz="2400" b="1" dirty="0"/>
              </a:p>
            </p:txBody>
          </p:sp>
        </p:grpSp>
        <p:cxnSp>
          <p:nvCxnSpPr>
            <p:cNvPr id="53" name="Přímá spojnice 52"/>
            <p:cNvCxnSpPr/>
            <p:nvPr/>
          </p:nvCxnSpPr>
          <p:spPr>
            <a:xfrm>
              <a:off x="2348128" y="2889810"/>
              <a:ext cx="20489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7" name="Přímá spojnice 66"/>
          <p:cNvCxnSpPr/>
          <p:nvPr/>
        </p:nvCxnSpPr>
        <p:spPr>
          <a:xfrm flipV="1">
            <a:off x="2443489" y="3304183"/>
            <a:ext cx="725161" cy="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/>
          <p:cNvCxnSpPr/>
          <p:nvPr/>
        </p:nvCxnSpPr>
        <p:spPr>
          <a:xfrm flipV="1">
            <a:off x="1329048" y="3903082"/>
            <a:ext cx="1802420" cy="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Skupina 87"/>
          <p:cNvGrpSpPr/>
          <p:nvPr/>
        </p:nvGrpSpPr>
        <p:grpSpPr>
          <a:xfrm>
            <a:off x="1167088" y="4607452"/>
            <a:ext cx="1474858" cy="757562"/>
            <a:chOff x="1181425" y="4260439"/>
            <a:chExt cx="1474858" cy="757562"/>
          </a:xfrm>
        </p:grpSpPr>
        <p:grpSp>
          <p:nvGrpSpPr>
            <p:cNvPr id="58" name="Skupina 57"/>
            <p:cNvGrpSpPr/>
            <p:nvPr/>
          </p:nvGrpSpPr>
          <p:grpSpPr>
            <a:xfrm>
              <a:off x="1365630" y="4440130"/>
              <a:ext cx="1114441" cy="577871"/>
              <a:chOff x="6223241" y="2978666"/>
              <a:chExt cx="1114441" cy="577871"/>
            </a:xfrm>
          </p:grpSpPr>
          <p:sp>
            <p:nvSpPr>
              <p:cNvPr id="61" name="Ovál 60"/>
              <p:cNvSpPr/>
              <p:nvPr/>
            </p:nvSpPr>
            <p:spPr>
              <a:xfrm>
                <a:off x="6934974" y="3200028"/>
                <a:ext cx="142875" cy="142332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2" name="Obdélník 61"/>
              <p:cNvSpPr/>
              <p:nvPr/>
            </p:nvSpPr>
            <p:spPr>
              <a:xfrm>
                <a:off x="6559684" y="2978666"/>
                <a:ext cx="360040" cy="57787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63" name="Přímá spojnice 62"/>
              <p:cNvCxnSpPr/>
              <p:nvPr/>
            </p:nvCxnSpPr>
            <p:spPr>
              <a:xfrm>
                <a:off x="7077849" y="3267601"/>
                <a:ext cx="2598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Přímá spojnice 63"/>
              <p:cNvCxnSpPr/>
              <p:nvPr/>
            </p:nvCxnSpPr>
            <p:spPr>
              <a:xfrm>
                <a:off x="6223241" y="3266368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TextovéPole 58"/>
            <p:cNvSpPr txBox="1"/>
            <p:nvPr/>
          </p:nvSpPr>
          <p:spPr>
            <a:xfrm>
              <a:off x="1181426" y="4260439"/>
              <a:ext cx="352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/>
                <a:t>C</a:t>
              </a:r>
              <a:endParaRPr lang="cs-CZ" sz="2400" b="1" dirty="0"/>
            </a:p>
          </p:txBody>
        </p:sp>
        <p:grpSp>
          <p:nvGrpSpPr>
            <p:cNvPr id="70" name="Skupina 69"/>
            <p:cNvGrpSpPr/>
            <p:nvPr/>
          </p:nvGrpSpPr>
          <p:grpSpPr>
            <a:xfrm>
              <a:off x="1365629" y="4440130"/>
              <a:ext cx="1114441" cy="577871"/>
              <a:chOff x="6223241" y="2978666"/>
              <a:chExt cx="1114441" cy="577871"/>
            </a:xfrm>
          </p:grpSpPr>
          <p:sp>
            <p:nvSpPr>
              <p:cNvPr id="71" name="Ovál 70"/>
              <p:cNvSpPr/>
              <p:nvPr/>
            </p:nvSpPr>
            <p:spPr>
              <a:xfrm>
                <a:off x="6934974" y="3200028"/>
                <a:ext cx="142875" cy="142332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2" name="Obdélník 71"/>
              <p:cNvSpPr/>
              <p:nvPr/>
            </p:nvSpPr>
            <p:spPr>
              <a:xfrm>
                <a:off x="6559684" y="2978666"/>
                <a:ext cx="360040" cy="57787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73" name="Přímá spojnice 72"/>
              <p:cNvCxnSpPr/>
              <p:nvPr/>
            </p:nvCxnSpPr>
            <p:spPr>
              <a:xfrm>
                <a:off x="7077849" y="3267601"/>
                <a:ext cx="2598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Přímá spojnice 73"/>
              <p:cNvCxnSpPr/>
              <p:nvPr/>
            </p:nvCxnSpPr>
            <p:spPr>
              <a:xfrm>
                <a:off x="6223241" y="3266368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TextovéPole 74"/>
            <p:cNvSpPr txBox="1"/>
            <p:nvPr/>
          </p:nvSpPr>
          <p:spPr>
            <a:xfrm>
              <a:off x="1181425" y="4260439"/>
              <a:ext cx="352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/>
                <a:t>C</a:t>
              </a:r>
              <a:endParaRPr lang="cs-CZ" sz="2400" b="1" dirty="0"/>
            </a:p>
          </p:txBody>
        </p:sp>
        <p:grpSp>
          <p:nvGrpSpPr>
            <p:cNvPr id="81" name="Skupina 80"/>
            <p:cNvGrpSpPr/>
            <p:nvPr/>
          </p:nvGrpSpPr>
          <p:grpSpPr>
            <a:xfrm>
              <a:off x="2303857" y="4260441"/>
              <a:ext cx="352426" cy="461665"/>
              <a:chOff x="2303857" y="4260441"/>
              <a:chExt cx="352426" cy="461665"/>
            </a:xfrm>
          </p:grpSpPr>
          <p:sp>
            <p:nvSpPr>
              <p:cNvPr id="60" name="TextovéPole 59"/>
              <p:cNvSpPr txBox="1"/>
              <p:nvPr/>
            </p:nvSpPr>
            <p:spPr>
              <a:xfrm>
                <a:off x="2303858" y="4260441"/>
                <a:ext cx="3524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C</a:t>
                </a:r>
                <a:endParaRPr lang="cs-CZ" sz="2400" b="1" dirty="0"/>
              </a:p>
            </p:txBody>
          </p:sp>
          <p:cxnSp>
            <p:nvCxnSpPr>
              <p:cNvPr id="65" name="Přímá spojnice 64"/>
              <p:cNvCxnSpPr/>
              <p:nvPr/>
            </p:nvCxnSpPr>
            <p:spPr>
              <a:xfrm>
                <a:off x="2384710" y="4314081"/>
                <a:ext cx="204898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6" name="TextovéPole 75"/>
              <p:cNvSpPr txBox="1"/>
              <p:nvPr/>
            </p:nvSpPr>
            <p:spPr>
              <a:xfrm>
                <a:off x="2303857" y="4260441"/>
                <a:ext cx="3524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400" b="1" dirty="0" smtClean="0"/>
                  <a:t>C</a:t>
                </a:r>
                <a:endParaRPr lang="cs-CZ" sz="2400" b="1" dirty="0"/>
              </a:p>
            </p:txBody>
          </p:sp>
        </p:grpSp>
      </p:grpSp>
      <p:sp>
        <p:nvSpPr>
          <p:cNvPr id="77" name="TextovéPole 76"/>
          <p:cNvSpPr txBox="1"/>
          <p:nvPr/>
        </p:nvSpPr>
        <p:spPr>
          <a:xfrm>
            <a:off x="1151317" y="3441417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grpSp>
        <p:nvGrpSpPr>
          <p:cNvPr id="94" name="Skupina 93"/>
          <p:cNvGrpSpPr/>
          <p:nvPr/>
        </p:nvGrpSpPr>
        <p:grpSpPr>
          <a:xfrm>
            <a:off x="4430468" y="3092031"/>
            <a:ext cx="751803" cy="461665"/>
            <a:chOff x="4430468" y="3092031"/>
            <a:chExt cx="751803" cy="461665"/>
          </a:xfrm>
        </p:grpSpPr>
        <p:sp>
          <p:nvSpPr>
            <p:cNvPr id="83" name="TextovéPole 82"/>
            <p:cNvSpPr txBox="1"/>
            <p:nvPr/>
          </p:nvSpPr>
          <p:spPr>
            <a:xfrm>
              <a:off x="4430468" y="3092031"/>
              <a:ext cx="7518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/>
                <a:t>A</a:t>
              </a:r>
              <a:r>
                <a:rPr lang="cs-CZ" sz="2400" b="1" dirty="0" smtClean="0">
                  <a:cs typeface="Calibri"/>
                </a:rPr>
                <a:t>·B</a:t>
              </a:r>
              <a:endParaRPr lang="cs-CZ" sz="2400" b="1" dirty="0"/>
            </a:p>
          </p:txBody>
        </p:sp>
        <p:cxnSp>
          <p:nvCxnSpPr>
            <p:cNvPr id="84" name="Přímá spojnice 83"/>
            <p:cNvCxnSpPr/>
            <p:nvPr/>
          </p:nvCxnSpPr>
          <p:spPr>
            <a:xfrm>
              <a:off x="4511320" y="3145671"/>
              <a:ext cx="20489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Přímá spojnice 86"/>
          <p:cNvCxnSpPr/>
          <p:nvPr/>
        </p:nvCxnSpPr>
        <p:spPr>
          <a:xfrm>
            <a:off x="4499415" y="3579688"/>
            <a:ext cx="6516" cy="9140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Přímá spojnice 88"/>
          <p:cNvCxnSpPr/>
          <p:nvPr/>
        </p:nvCxnSpPr>
        <p:spPr>
          <a:xfrm>
            <a:off x="2450577" y="5077485"/>
            <a:ext cx="2060743" cy="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ovéPole 94"/>
          <p:cNvSpPr txBox="1"/>
          <p:nvPr/>
        </p:nvSpPr>
        <p:spPr>
          <a:xfrm>
            <a:off x="5920252" y="4242908"/>
            <a:ext cx="3762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Y</a:t>
            </a:r>
            <a:endParaRPr lang="cs-CZ" sz="2400" b="1" dirty="0"/>
          </a:p>
        </p:txBody>
      </p:sp>
      <p:grpSp>
        <p:nvGrpSpPr>
          <p:cNvPr id="69" name="Skupina 68"/>
          <p:cNvGrpSpPr/>
          <p:nvPr/>
        </p:nvGrpSpPr>
        <p:grpSpPr>
          <a:xfrm>
            <a:off x="4491685" y="4266473"/>
            <a:ext cx="1392967" cy="1013410"/>
            <a:chOff x="1067204" y="3279686"/>
            <a:chExt cx="1392967" cy="1013410"/>
          </a:xfrm>
        </p:grpSpPr>
        <p:sp>
          <p:nvSpPr>
            <p:cNvPr id="82" name="Obdélník 81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5" name="TextovéPole 84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&amp;</a:t>
              </a:r>
              <a:endParaRPr lang="cs-CZ" b="1" dirty="0"/>
            </a:p>
          </p:txBody>
        </p:sp>
        <p:cxnSp>
          <p:nvCxnSpPr>
            <p:cNvPr id="86" name="Přímá spojnice 85"/>
            <p:cNvCxnSpPr>
              <a:stCxn id="82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Přímá spojnice 90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015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77" grpId="0"/>
      <p:bldP spid="9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Pomocí hradel sestav funkci :</a:t>
            </a:r>
            <a:endParaRPr lang="cs-CZ" sz="3600" b="1" dirty="0"/>
          </a:p>
        </p:txBody>
      </p:sp>
      <p:grpSp>
        <p:nvGrpSpPr>
          <p:cNvPr id="54" name="Skupina 53"/>
          <p:cNvGrpSpPr/>
          <p:nvPr/>
        </p:nvGrpSpPr>
        <p:grpSpPr>
          <a:xfrm>
            <a:off x="1149927" y="1588380"/>
            <a:ext cx="2507672" cy="646331"/>
            <a:chOff x="1149927" y="1588380"/>
            <a:chExt cx="2507672" cy="646331"/>
          </a:xfrm>
        </p:grpSpPr>
        <p:sp>
          <p:nvSpPr>
            <p:cNvPr id="4" name="TextovéPole 3"/>
            <p:cNvSpPr txBox="1"/>
            <p:nvPr/>
          </p:nvSpPr>
          <p:spPr>
            <a:xfrm>
              <a:off x="1149927" y="1588380"/>
              <a:ext cx="25076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b="1" dirty="0" smtClean="0"/>
                <a:t>Y = A</a:t>
              </a:r>
              <a:r>
                <a:rPr lang="en-US" sz="3600" b="1" dirty="0" smtClean="0"/>
                <a:t>+</a:t>
              </a:r>
              <a:r>
                <a:rPr lang="cs-CZ" sz="3600" b="1" dirty="0" smtClean="0"/>
                <a:t>B</a:t>
              </a:r>
              <a:r>
                <a:rPr lang="en-US" sz="3600" b="1" dirty="0" smtClean="0"/>
                <a:t>+C</a:t>
              </a:r>
              <a:endParaRPr lang="cs-CZ" sz="3600" b="1" dirty="0"/>
            </a:p>
          </p:txBody>
        </p:sp>
        <p:cxnSp>
          <p:nvCxnSpPr>
            <p:cNvPr id="10" name="Přímá spojnice 9"/>
            <p:cNvCxnSpPr/>
            <p:nvPr/>
          </p:nvCxnSpPr>
          <p:spPr>
            <a:xfrm>
              <a:off x="1935480" y="1675729"/>
              <a:ext cx="1219200" cy="67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ovéPole 11"/>
          <p:cNvSpPr txBox="1"/>
          <p:nvPr/>
        </p:nvSpPr>
        <p:spPr>
          <a:xfrm>
            <a:off x="4322618" y="1675729"/>
            <a:ext cx="4308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První možnost zapojení – pomocí dvou hradel OR a 1 negace</a:t>
            </a:r>
            <a:endParaRPr lang="cs-CZ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124869" y="3092031"/>
            <a:ext cx="1392967" cy="1013410"/>
            <a:chOff x="1067204" y="3279686"/>
            <a:chExt cx="1392967" cy="1013410"/>
          </a:xfrm>
        </p:grpSpPr>
        <p:sp>
          <p:nvSpPr>
            <p:cNvPr id="29" name="Obdélník 28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  <a:endParaRPr lang="cs-CZ" b="1" dirty="0"/>
            </a:p>
          </p:txBody>
        </p:sp>
        <p:cxnSp>
          <p:nvCxnSpPr>
            <p:cNvPr id="31" name="Přímá spojnice 30"/>
            <p:cNvCxnSpPr>
              <a:stCxn id="29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ovéPole 45"/>
          <p:cNvSpPr txBox="1"/>
          <p:nvPr/>
        </p:nvSpPr>
        <p:spPr>
          <a:xfrm>
            <a:off x="1175080" y="2861198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A</a:t>
            </a:r>
            <a:endParaRPr lang="cs-CZ" sz="2400" b="1" dirty="0"/>
          </a:p>
        </p:txBody>
      </p:sp>
      <p:cxnSp>
        <p:nvCxnSpPr>
          <p:cNvPr id="67" name="Přímá spojnice 66"/>
          <p:cNvCxnSpPr/>
          <p:nvPr/>
        </p:nvCxnSpPr>
        <p:spPr>
          <a:xfrm flipV="1">
            <a:off x="1351293" y="3304183"/>
            <a:ext cx="1817357" cy="1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/>
          <p:cNvCxnSpPr/>
          <p:nvPr/>
        </p:nvCxnSpPr>
        <p:spPr>
          <a:xfrm flipV="1">
            <a:off x="1329048" y="3903082"/>
            <a:ext cx="1802420" cy="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ovéPole 58"/>
          <p:cNvSpPr txBox="1"/>
          <p:nvPr/>
        </p:nvSpPr>
        <p:spPr>
          <a:xfrm>
            <a:off x="1167089" y="4607452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C</a:t>
            </a:r>
            <a:endParaRPr lang="cs-CZ" sz="2400" b="1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1178255" y="3482110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sp>
        <p:nvSpPr>
          <p:cNvPr id="83" name="TextovéPole 82"/>
          <p:cNvSpPr txBox="1"/>
          <p:nvPr/>
        </p:nvSpPr>
        <p:spPr>
          <a:xfrm>
            <a:off x="4430468" y="3092031"/>
            <a:ext cx="751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A</a:t>
            </a:r>
            <a:r>
              <a:rPr lang="en-US" sz="2400" b="1" dirty="0" smtClean="0"/>
              <a:t>+</a:t>
            </a:r>
            <a:r>
              <a:rPr lang="cs-CZ" sz="2400" b="1" dirty="0" smtClean="0">
                <a:cs typeface="Calibri"/>
              </a:rPr>
              <a:t>B</a:t>
            </a:r>
            <a:endParaRPr lang="cs-CZ" sz="2400" b="1" dirty="0"/>
          </a:p>
        </p:txBody>
      </p:sp>
      <p:cxnSp>
        <p:nvCxnSpPr>
          <p:cNvPr id="87" name="Přímá spojnice 86"/>
          <p:cNvCxnSpPr/>
          <p:nvPr/>
        </p:nvCxnSpPr>
        <p:spPr>
          <a:xfrm>
            <a:off x="4499415" y="3579688"/>
            <a:ext cx="6516" cy="9140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Přímá spojnice 88"/>
          <p:cNvCxnSpPr/>
          <p:nvPr/>
        </p:nvCxnSpPr>
        <p:spPr>
          <a:xfrm flipV="1">
            <a:off x="1351292" y="5077486"/>
            <a:ext cx="3160028" cy="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Skupina 68"/>
          <p:cNvGrpSpPr/>
          <p:nvPr/>
        </p:nvGrpSpPr>
        <p:grpSpPr>
          <a:xfrm>
            <a:off x="4491685" y="4266473"/>
            <a:ext cx="1392967" cy="1013410"/>
            <a:chOff x="1067204" y="3279686"/>
            <a:chExt cx="1392967" cy="1013410"/>
          </a:xfrm>
        </p:grpSpPr>
        <p:sp>
          <p:nvSpPr>
            <p:cNvPr id="82" name="Obdélník 81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5" name="TextovéPole 84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  <a:endParaRPr lang="cs-CZ" b="1" dirty="0"/>
            </a:p>
          </p:txBody>
        </p:sp>
        <p:cxnSp>
          <p:nvCxnSpPr>
            <p:cNvPr id="86" name="Přímá spojnice 85"/>
            <p:cNvCxnSpPr>
              <a:stCxn id="82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Přímá spojnice 89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Přímá spojnice 90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" name="TextovéPole 91"/>
          <p:cNvSpPr txBox="1"/>
          <p:nvPr/>
        </p:nvSpPr>
        <p:spPr>
          <a:xfrm>
            <a:off x="5541688" y="3943775"/>
            <a:ext cx="11297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A</a:t>
            </a:r>
            <a:r>
              <a:rPr lang="en-US" sz="2400" b="1" dirty="0" smtClean="0"/>
              <a:t>+B+C</a:t>
            </a:r>
            <a:endParaRPr lang="cs-CZ" sz="2400" b="1" dirty="0"/>
          </a:p>
        </p:txBody>
      </p:sp>
      <p:grpSp>
        <p:nvGrpSpPr>
          <p:cNvPr id="14" name="Skupina 13"/>
          <p:cNvGrpSpPr/>
          <p:nvPr/>
        </p:nvGrpSpPr>
        <p:grpSpPr>
          <a:xfrm>
            <a:off x="5853616" y="4310640"/>
            <a:ext cx="1290653" cy="757560"/>
            <a:chOff x="5853616" y="4304290"/>
            <a:chExt cx="1290653" cy="757560"/>
          </a:xfrm>
        </p:grpSpPr>
        <p:grpSp>
          <p:nvGrpSpPr>
            <p:cNvPr id="80" name="Skupina 79"/>
            <p:cNvGrpSpPr/>
            <p:nvPr/>
          </p:nvGrpSpPr>
          <p:grpSpPr>
            <a:xfrm>
              <a:off x="5853616" y="4483979"/>
              <a:ext cx="1114441" cy="577871"/>
              <a:chOff x="6223241" y="2978666"/>
              <a:chExt cx="1114441" cy="577871"/>
            </a:xfrm>
          </p:grpSpPr>
          <p:sp>
            <p:nvSpPr>
              <p:cNvPr id="97" name="Ovál 96"/>
              <p:cNvSpPr/>
              <p:nvPr/>
            </p:nvSpPr>
            <p:spPr>
              <a:xfrm>
                <a:off x="6934974" y="3200028"/>
                <a:ext cx="142875" cy="142332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8" name="Obdélník 97"/>
              <p:cNvSpPr/>
              <p:nvPr/>
            </p:nvSpPr>
            <p:spPr>
              <a:xfrm>
                <a:off x="6559684" y="2978666"/>
                <a:ext cx="360040" cy="577871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99" name="Přímá spojnice 98"/>
              <p:cNvCxnSpPr/>
              <p:nvPr/>
            </p:nvCxnSpPr>
            <p:spPr>
              <a:xfrm>
                <a:off x="7077849" y="3267601"/>
                <a:ext cx="2598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Přímá spojnice 99"/>
              <p:cNvCxnSpPr/>
              <p:nvPr/>
            </p:nvCxnSpPr>
            <p:spPr>
              <a:xfrm>
                <a:off x="6223241" y="3266368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6" name="TextovéPole 95"/>
            <p:cNvSpPr txBox="1"/>
            <p:nvPr/>
          </p:nvSpPr>
          <p:spPr>
            <a:xfrm>
              <a:off x="6791844" y="4304290"/>
              <a:ext cx="352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Y</a:t>
              </a:r>
              <a:endParaRPr lang="cs-CZ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526471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46" grpId="0"/>
      <p:bldP spid="59" grpId="0"/>
      <p:bldP spid="77" grpId="0"/>
      <p:bldP spid="83" grpId="0"/>
      <p:bldP spid="9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Pomocí hradel sestav funkci :</a:t>
            </a:r>
            <a:endParaRPr lang="cs-CZ" sz="3600" b="1" dirty="0"/>
          </a:p>
        </p:txBody>
      </p:sp>
      <p:grpSp>
        <p:nvGrpSpPr>
          <p:cNvPr id="54" name="Skupina 53"/>
          <p:cNvGrpSpPr/>
          <p:nvPr/>
        </p:nvGrpSpPr>
        <p:grpSpPr>
          <a:xfrm>
            <a:off x="1149927" y="1588380"/>
            <a:ext cx="2507672" cy="646331"/>
            <a:chOff x="1149927" y="1588380"/>
            <a:chExt cx="2507672" cy="646331"/>
          </a:xfrm>
        </p:grpSpPr>
        <p:sp>
          <p:nvSpPr>
            <p:cNvPr id="4" name="TextovéPole 3"/>
            <p:cNvSpPr txBox="1"/>
            <p:nvPr/>
          </p:nvSpPr>
          <p:spPr>
            <a:xfrm>
              <a:off x="1149927" y="1588380"/>
              <a:ext cx="25076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b="1" dirty="0" smtClean="0"/>
                <a:t>Y = A</a:t>
              </a:r>
              <a:r>
                <a:rPr lang="en-US" sz="3600" b="1" dirty="0" smtClean="0"/>
                <a:t>+</a:t>
              </a:r>
              <a:r>
                <a:rPr lang="cs-CZ" sz="3600" b="1" dirty="0" smtClean="0"/>
                <a:t>B</a:t>
              </a:r>
              <a:r>
                <a:rPr lang="en-US" sz="3600" b="1" dirty="0" smtClean="0"/>
                <a:t>+C</a:t>
              </a:r>
              <a:endParaRPr lang="cs-CZ" sz="3600" b="1" dirty="0"/>
            </a:p>
          </p:txBody>
        </p:sp>
        <p:cxnSp>
          <p:nvCxnSpPr>
            <p:cNvPr id="10" name="Přímá spojnice 9"/>
            <p:cNvCxnSpPr/>
            <p:nvPr/>
          </p:nvCxnSpPr>
          <p:spPr>
            <a:xfrm>
              <a:off x="1935480" y="1675729"/>
              <a:ext cx="1219200" cy="67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ovéPole 11"/>
          <p:cNvSpPr txBox="1"/>
          <p:nvPr/>
        </p:nvSpPr>
        <p:spPr>
          <a:xfrm>
            <a:off x="4322618" y="1675729"/>
            <a:ext cx="4308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Druhá možnost zapojení – pomocí 1 hradla OR a 1 hradla NOR</a:t>
            </a:r>
            <a:endParaRPr lang="cs-CZ" dirty="0"/>
          </a:p>
        </p:txBody>
      </p:sp>
      <p:grpSp>
        <p:nvGrpSpPr>
          <p:cNvPr id="25" name="Skupina 24"/>
          <p:cNvGrpSpPr/>
          <p:nvPr/>
        </p:nvGrpSpPr>
        <p:grpSpPr>
          <a:xfrm>
            <a:off x="3124869" y="3092031"/>
            <a:ext cx="1392967" cy="1013410"/>
            <a:chOff x="1067204" y="3279686"/>
            <a:chExt cx="1392967" cy="1013410"/>
          </a:xfrm>
        </p:grpSpPr>
        <p:sp>
          <p:nvSpPr>
            <p:cNvPr id="29" name="Obdélník 28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  <a:endParaRPr lang="cs-CZ" b="1" dirty="0"/>
            </a:p>
          </p:txBody>
        </p:sp>
        <p:cxnSp>
          <p:nvCxnSpPr>
            <p:cNvPr id="31" name="Přímá spojnice 30"/>
            <p:cNvCxnSpPr>
              <a:stCxn id="29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ovéPole 45"/>
          <p:cNvSpPr txBox="1"/>
          <p:nvPr/>
        </p:nvSpPr>
        <p:spPr>
          <a:xfrm>
            <a:off x="1175080" y="2861198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A</a:t>
            </a:r>
            <a:endParaRPr lang="cs-CZ" sz="2400" b="1" dirty="0"/>
          </a:p>
        </p:txBody>
      </p:sp>
      <p:cxnSp>
        <p:nvCxnSpPr>
          <p:cNvPr id="67" name="Přímá spojnice 66"/>
          <p:cNvCxnSpPr/>
          <p:nvPr/>
        </p:nvCxnSpPr>
        <p:spPr>
          <a:xfrm flipV="1">
            <a:off x="1351293" y="3304183"/>
            <a:ext cx="1817357" cy="18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Přímá spojnice 67"/>
          <p:cNvCxnSpPr/>
          <p:nvPr/>
        </p:nvCxnSpPr>
        <p:spPr>
          <a:xfrm flipV="1">
            <a:off x="1329048" y="3903082"/>
            <a:ext cx="1802420" cy="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ovéPole 58"/>
          <p:cNvSpPr txBox="1"/>
          <p:nvPr/>
        </p:nvSpPr>
        <p:spPr>
          <a:xfrm>
            <a:off x="1167089" y="4607452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C</a:t>
            </a:r>
            <a:endParaRPr lang="cs-CZ" sz="2400" b="1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1178255" y="3482110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sp>
        <p:nvSpPr>
          <p:cNvPr id="83" name="TextovéPole 82"/>
          <p:cNvSpPr txBox="1"/>
          <p:nvPr/>
        </p:nvSpPr>
        <p:spPr>
          <a:xfrm>
            <a:off x="4430468" y="3092031"/>
            <a:ext cx="751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A</a:t>
            </a:r>
            <a:r>
              <a:rPr lang="en-US" sz="2400" b="1" dirty="0" smtClean="0"/>
              <a:t>+</a:t>
            </a:r>
            <a:r>
              <a:rPr lang="cs-CZ" sz="2400" b="1" dirty="0" smtClean="0">
                <a:cs typeface="Calibri"/>
              </a:rPr>
              <a:t>B</a:t>
            </a:r>
            <a:endParaRPr lang="cs-CZ" sz="2400" b="1" dirty="0"/>
          </a:p>
        </p:txBody>
      </p:sp>
      <p:cxnSp>
        <p:nvCxnSpPr>
          <p:cNvPr id="87" name="Přímá spojnice 86"/>
          <p:cNvCxnSpPr/>
          <p:nvPr/>
        </p:nvCxnSpPr>
        <p:spPr>
          <a:xfrm>
            <a:off x="4499415" y="3579688"/>
            <a:ext cx="6516" cy="9140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Přímá spojnice 88"/>
          <p:cNvCxnSpPr/>
          <p:nvPr/>
        </p:nvCxnSpPr>
        <p:spPr>
          <a:xfrm flipV="1">
            <a:off x="1351292" y="5074629"/>
            <a:ext cx="3160028" cy="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Skupina 34"/>
          <p:cNvGrpSpPr/>
          <p:nvPr/>
        </p:nvGrpSpPr>
        <p:grpSpPr>
          <a:xfrm>
            <a:off x="4498784" y="4264897"/>
            <a:ext cx="1774520" cy="1013410"/>
            <a:chOff x="1106792" y="1875443"/>
            <a:chExt cx="1774520" cy="1013410"/>
          </a:xfrm>
        </p:grpSpPr>
        <p:grpSp>
          <p:nvGrpSpPr>
            <p:cNvPr id="36" name="Skupina 35"/>
            <p:cNvGrpSpPr/>
            <p:nvPr/>
          </p:nvGrpSpPr>
          <p:grpSpPr>
            <a:xfrm>
              <a:off x="1106792" y="1875443"/>
              <a:ext cx="1474483" cy="1013410"/>
              <a:chOff x="3554717" y="1804277"/>
              <a:chExt cx="1474483" cy="1013410"/>
            </a:xfrm>
          </p:grpSpPr>
          <p:sp>
            <p:nvSpPr>
              <p:cNvPr id="40" name="Ovál 39"/>
              <p:cNvSpPr/>
              <p:nvPr/>
            </p:nvSpPr>
            <p:spPr>
              <a:xfrm>
                <a:off x="4626492" y="2239816"/>
                <a:ext cx="142875" cy="142332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3891161" y="1804277"/>
                <a:ext cx="720080" cy="1013410"/>
              </a:xfrm>
              <a:prstGeom prst="rect">
                <a:avLst/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2" name="TextovéPole 41"/>
              <p:cNvSpPr txBox="1"/>
              <p:nvPr/>
            </p:nvSpPr>
            <p:spPr>
              <a:xfrm>
                <a:off x="4239960" y="1822900"/>
                <a:ext cx="324036" cy="369332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b="1" dirty="0" smtClean="0"/>
                  <a:t>1</a:t>
                </a:r>
                <a:endParaRPr lang="cs-CZ" b="1" dirty="0"/>
              </a:p>
            </p:txBody>
          </p:sp>
          <p:cxnSp>
            <p:nvCxnSpPr>
              <p:cNvPr id="43" name="Přímá spojnice 42"/>
              <p:cNvCxnSpPr/>
              <p:nvPr/>
            </p:nvCxnSpPr>
            <p:spPr>
              <a:xfrm>
                <a:off x="4769367" y="2307389"/>
                <a:ext cx="25983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nice 43"/>
              <p:cNvCxnSpPr/>
              <p:nvPr/>
            </p:nvCxnSpPr>
            <p:spPr>
              <a:xfrm>
                <a:off x="3554718" y="2016614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Přímá spojnice 44"/>
              <p:cNvCxnSpPr/>
              <p:nvPr/>
            </p:nvCxnSpPr>
            <p:spPr>
              <a:xfrm>
                <a:off x="3554717" y="2615328"/>
                <a:ext cx="336443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ovéPole 38"/>
            <p:cNvSpPr txBox="1"/>
            <p:nvPr/>
          </p:nvSpPr>
          <p:spPr>
            <a:xfrm>
              <a:off x="2528887" y="2151315"/>
              <a:ext cx="3524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 smtClean="0"/>
                <a:t>Y</a:t>
              </a:r>
              <a:endParaRPr lang="cs-CZ" sz="2400" b="1" dirty="0"/>
            </a:p>
          </p:txBody>
        </p:sp>
      </p:grpSp>
      <p:grpSp>
        <p:nvGrpSpPr>
          <p:cNvPr id="7" name="Skupina 6"/>
          <p:cNvGrpSpPr/>
          <p:nvPr/>
        </p:nvGrpSpPr>
        <p:grpSpPr>
          <a:xfrm>
            <a:off x="6203675" y="4536431"/>
            <a:ext cx="1340125" cy="461665"/>
            <a:chOff x="6203675" y="4536431"/>
            <a:chExt cx="1340125" cy="461665"/>
          </a:xfrm>
        </p:grpSpPr>
        <p:sp>
          <p:nvSpPr>
            <p:cNvPr id="92" name="TextovéPole 91"/>
            <p:cNvSpPr txBox="1"/>
            <p:nvPr/>
          </p:nvSpPr>
          <p:spPr>
            <a:xfrm>
              <a:off x="6203675" y="4536431"/>
              <a:ext cx="134012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b="1" dirty="0"/>
                <a:t>=</a:t>
              </a:r>
              <a:r>
                <a:rPr lang="cs-CZ" sz="2400" b="1" dirty="0" smtClean="0"/>
                <a:t>A</a:t>
              </a:r>
              <a:r>
                <a:rPr lang="en-US" sz="2400" b="1" dirty="0" smtClean="0"/>
                <a:t>+B+C</a:t>
              </a:r>
              <a:endParaRPr lang="cs-CZ" sz="2400" b="1" dirty="0"/>
            </a:p>
          </p:txBody>
        </p:sp>
        <p:cxnSp>
          <p:nvCxnSpPr>
            <p:cNvPr id="5" name="Přímá spojnice 4"/>
            <p:cNvCxnSpPr/>
            <p:nvPr/>
          </p:nvCxnSpPr>
          <p:spPr>
            <a:xfrm>
              <a:off x="6437968" y="4607452"/>
              <a:ext cx="815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599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46" grpId="0"/>
      <p:bldP spid="59" grpId="0"/>
      <p:bldP spid="77" grpId="0"/>
      <p:bldP spid="8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Pomocí dostupných hradel sestav funkci :</a:t>
            </a:r>
            <a:endParaRPr lang="cs-CZ" sz="3600" b="1" dirty="0"/>
          </a:p>
        </p:txBody>
      </p:sp>
      <p:grpSp>
        <p:nvGrpSpPr>
          <p:cNvPr id="54" name="Skupina 53"/>
          <p:cNvGrpSpPr/>
          <p:nvPr/>
        </p:nvGrpSpPr>
        <p:grpSpPr>
          <a:xfrm>
            <a:off x="1149927" y="1588380"/>
            <a:ext cx="4196118" cy="646331"/>
            <a:chOff x="1149927" y="1588380"/>
            <a:chExt cx="4196118" cy="646331"/>
          </a:xfrm>
        </p:grpSpPr>
        <p:sp>
          <p:nvSpPr>
            <p:cNvPr id="4" name="TextovéPole 3"/>
            <p:cNvSpPr txBox="1"/>
            <p:nvPr/>
          </p:nvSpPr>
          <p:spPr>
            <a:xfrm>
              <a:off x="1149927" y="1588380"/>
              <a:ext cx="41961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3600" b="1" dirty="0" smtClean="0"/>
                <a:t>Y = (A</a:t>
              </a:r>
              <a:r>
                <a:rPr lang="en-US" sz="3600" b="1" dirty="0" smtClean="0"/>
                <a:t>+</a:t>
              </a:r>
              <a:r>
                <a:rPr lang="cs-CZ" sz="3600" b="1" dirty="0" smtClean="0"/>
                <a:t>B)</a:t>
              </a:r>
              <a:r>
                <a:rPr lang="cs-CZ" sz="3600" b="1" dirty="0" smtClean="0">
                  <a:cs typeface="Calibri"/>
                </a:rPr>
                <a:t>·</a:t>
              </a:r>
              <a:r>
                <a:rPr lang="en-US" sz="3600" b="1" dirty="0" smtClean="0"/>
                <a:t>C</a:t>
              </a:r>
              <a:r>
                <a:rPr lang="cs-CZ" sz="3600" b="1" dirty="0" smtClean="0">
                  <a:cs typeface="Calibri"/>
                </a:rPr>
                <a:t>·D</a:t>
              </a:r>
              <a:endParaRPr lang="cs-CZ" sz="3600" b="1" dirty="0"/>
            </a:p>
          </p:txBody>
        </p:sp>
        <p:cxnSp>
          <p:nvCxnSpPr>
            <p:cNvPr id="10" name="Přímá spojnice 9"/>
            <p:cNvCxnSpPr/>
            <p:nvPr/>
          </p:nvCxnSpPr>
          <p:spPr>
            <a:xfrm>
              <a:off x="2075180" y="1675729"/>
              <a:ext cx="217170" cy="67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římá spojnice 33"/>
            <p:cNvCxnSpPr/>
            <p:nvPr/>
          </p:nvCxnSpPr>
          <p:spPr>
            <a:xfrm>
              <a:off x="3098165" y="1682079"/>
              <a:ext cx="217170" cy="67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Skupina 24"/>
          <p:cNvGrpSpPr/>
          <p:nvPr/>
        </p:nvGrpSpPr>
        <p:grpSpPr>
          <a:xfrm>
            <a:off x="7137766" y="1588380"/>
            <a:ext cx="1392967" cy="1013410"/>
            <a:chOff x="1067204" y="3279686"/>
            <a:chExt cx="1392967" cy="1013410"/>
          </a:xfrm>
        </p:grpSpPr>
        <p:sp>
          <p:nvSpPr>
            <p:cNvPr id="29" name="Obdélník 28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TextovéPole 29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1</a:t>
              </a:r>
              <a:endParaRPr lang="cs-CZ" b="1" dirty="0"/>
            </a:p>
          </p:txBody>
        </p:sp>
        <p:cxnSp>
          <p:nvCxnSpPr>
            <p:cNvPr id="31" name="Přímá spojnice 30"/>
            <p:cNvCxnSpPr>
              <a:stCxn id="29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Přímá spojnice 31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Přímá spojnice 32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ovéPole 45"/>
          <p:cNvSpPr txBox="1"/>
          <p:nvPr/>
        </p:nvSpPr>
        <p:spPr>
          <a:xfrm>
            <a:off x="1175080" y="2861198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A</a:t>
            </a:r>
            <a:endParaRPr lang="cs-CZ" sz="2400" b="1" dirty="0"/>
          </a:p>
        </p:txBody>
      </p:sp>
      <p:sp>
        <p:nvSpPr>
          <p:cNvPr id="77" name="TextovéPole 76"/>
          <p:cNvSpPr txBox="1"/>
          <p:nvPr/>
        </p:nvSpPr>
        <p:spPr>
          <a:xfrm>
            <a:off x="1178255" y="3482110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B</a:t>
            </a:r>
            <a:endParaRPr lang="cs-CZ" sz="2400" b="1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1141777" y="4358694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C</a:t>
            </a:r>
            <a:endParaRPr lang="cs-CZ" sz="2400" b="1" dirty="0"/>
          </a:p>
        </p:txBody>
      </p:sp>
      <p:sp>
        <p:nvSpPr>
          <p:cNvPr id="48" name="TextovéPole 47"/>
          <p:cNvSpPr txBox="1"/>
          <p:nvPr/>
        </p:nvSpPr>
        <p:spPr>
          <a:xfrm>
            <a:off x="1144952" y="4979606"/>
            <a:ext cx="352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D</a:t>
            </a:r>
            <a:endParaRPr lang="cs-CZ" sz="2400" b="1" dirty="0"/>
          </a:p>
        </p:txBody>
      </p:sp>
      <p:grpSp>
        <p:nvGrpSpPr>
          <p:cNvPr id="50" name="Skupina 49"/>
          <p:cNvGrpSpPr/>
          <p:nvPr/>
        </p:nvGrpSpPr>
        <p:grpSpPr>
          <a:xfrm>
            <a:off x="4685450" y="1592579"/>
            <a:ext cx="1114441" cy="577871"/>
            <a:chOff x="6223241" y="2978666"/>
            <a:chExt cx="1114441" cy="577871"/>
          </a:xfrm>
        </p:grpSpPr>
        <p:sp>
          <p:nvSpPr>
            <p:cNvPr id="53" name="Ovál 52"/>
            <p:cNvSpPr/>
            <p:nvPr/>
          </p:nvSpPr>
          <p:spPr>
            <a:xfrm>
              <a:off x="6934974" y="3200028"/>
              <a:ext cx="142875" cy="14233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5" name="Obdélník 54"/>
            <p:cNvSpPr/>
            <p:nvPr/>
          </p:nvSpPr>
          <p:spPr>
            <a:xfrm>
              <a:off x="6559684" y="2978666"/>
              <a:ext cx="360040" cy="57787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56" name="Přímá spojnice 55"/>
            <p:cNvCxnSpPr/>
            <p:nvPr/>
          </p:nvCxnSpPr>
          <p:spPr>
            <a:xfrm>
              <a:off x="7077849" y="3267601"/>
              <a:ext cx="2598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Přímá spojnice 56"/>
            <p:cNvCxnSpPr/>
            <p:nvPr/>
          </p:nvCxnSpPr>
          <p:spPr>
            <a:xfrm>
              <a:off x="6223241" y="3266368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Skupina 57"/>
          <p:cNvGrpSpPr/>
          <p:nvPr/>
        </p:nvGrpSpPr>
        <p:grpSpPr>
          <a:xfrm>
            <a:off x="4685450" y="2283327"/>
            <a:ext cx="1114441" cy="577871"/>
            <a:chOff x="6223241" y="2978666"/>
            <a:chExt cx="1114441" cy="577871"/>
          </a:xfrm>
        </p:grpSpPr>
        <p:sp>
          <p:nvSpPr>
            <p:cNvPr id="60" name="Ovál 59"/>
            <p:cNvSpPr/>
            <p:nvPr/>
          </p:nvSpPr>
          <p:spPr>
            <a:xfrm>
              <a:off x="6934974" y="3200028"/>
              <a:ext cx="142875" cy="142332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1" name="Obdélník 60"/>
            <p:cNvSpPr/>
            <p:nvPr/>
          </p:nvSpPr>
          <p:spPr>
            <a:xfrm>
              <a:off x="6559684" y="2978666"/>
              <a:ext cx="360040" cy="57787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cxnSp>
          <p:nvCxnSpPr>
            <p:cNvPr id="62" name="Přímá spojnice 61"/>
            <p:cNvCxnSpPr/>
            <p:nvPr/>
          </p:nvCxnSpPr>
          <p:spPr>
            <a:xfrm>
              <a:off x="7077849" y="3267601"/>
              <a:ext cx="25983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Přímá spojnice 62"/>
            <p:cNvCxnSpPr/>
            <p:nvPr/>
          </p:nvCxnSpPr>
          <p:spPr>
            <a:xfrm>
              <a:off x="6223241" y="3266368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Skupina 64"/>
          <p:cNvGrpSpPr/>
          <p:nvPr/>
        </p:nvGrpSpPr>
        <p:grpSpPr>
          <a:xfrm>
            <a:off x="7130107" y="2834333"/>
            <a:ext cx="1392967" cy="1013410"/>
            <a:chOff x="1067204" y="3279686"/>
            <a:chExt cx="1392967" cy="1013410"/>
          </a:xfrm>
        </p:grpSpPr>
        <p:sp>
          <p:nvSpPr>
            <p:cNvPr id="71" name="Obdélník 70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TextovéPole 71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&amp;</a:t>
              </a:r>
              <a:endParaRPr lang="cs-CZ" b="1" dirty="0"/>
            </a:p>
          </p:txBody>
        </p:sp>
        <p:cxnSp>
          <p:nvCxnSpPr>
            <p:cNvPr id="73" name="Přímá spojnice 72"/>
            <p:cNvCxnSpPr>
              <a:stCxn id="71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Přímá spojnice 73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Přímá spojnice 74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Skupina 77"/>
          <p:cNvGrpSpPr/>
          <p:nvPr/>
        </p:nvGrpSpPr>
        <p:grpSpPr>
          <a:xfrm>
            <a:off x="7137767" y="4082821"/>
            <a:ext cx="1392967" cy="1013410"/>
            <a:chOff x="1067204" y="3279686"/>
            <a:chExt cx="1392967" cy="1013410"/>
          </a:xfrm>
        </p:grpSpPr>
        <p:sp>
          <p:nvSpPr>
            <p:cNvPr id="82" name="Obdélník 81"/>
            <p:cNvSpPr/>
            <p:nvPr/>
          </p:nvSpPr>
          <p:spPr>
            <a:xfrm>
              <a:off x="1403648" y="3279686"/>
              <a:ext cx="720080" cy="101341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4" name="TextovéPole 83"/>
            <p:cNvSpPr txBox="1"/>
            <p:nvPr/>
          </p:nvSpPr>
          <p:spPr>
            <a:xfrm>
              <a:off x="1752447" y="3298309"/>
              <a:ext cx="324036" cy="369332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&amp;</a:t>
              </a:r>
              <a:endParaRPr lang="cs-CZ" b="1" dirty="0"/>
            </a:p>
          </p:txBody>
        </p:sp>
        <p:cxnSp>
          <p:nvCxnSpPr>
            <p:cNvPr id="85" name="Přímá spojnice 84"/>
            <p:cNvCxnSpPr>
              <a:stCxn id="82" idx="3"/>
            </p:cNvCxnSpPr>
            <p:nvPr/>
          </p:nvCxnSpPr>
          <p:spPr>
            <a:xfrm>
              <a:off x="2123728" y="3786391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Přímá spojnice 85"/>
            <p:cNvCxnSpPr/>
            <p:nvPr/>
          </p:nvCxnSpPr>
          <p:spPr>
            <a:xfrm>
              <a:off x="1067205" y="3492023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Přímá spojnice 87"/>
            <p:cNvCxnSpPr/>
            <p:nvPr/>
          </p:nvCxnSpPr>
          <p:spPr>
            <a:xfrm>
              <a:off x="1067204" y="4090737"/>
              <a:ext cx="33644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Přímá spojnice 89"/>
          <p:cNvCxnSpPr/>
          <p:nvPr/>
        </p:nvCxnSpPr>
        <p:spPr>
          <a:xfrm>
            <a:off x="1762539" y="3641311"/>
            <a:ext cx="108667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Přímá spojnice 90"/>
          <p:cNvCxnSpPr/>
          <p:nvPr/>
        </p:nvCxnSpPr>
        <p:spPr>
          <a:xfrm>
            <a:off x="1762539" y="5185958"/>
            <a:ext cx="108667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/>
        </p:nvCxnSpPr>
        <p:spPr>
          <a:xfrm>
            <a:off x="4229100" y="3334688"/>
            <a:ext cx="0" cy="4499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Přímá spojnice 92"/>
          <p:cNvCxnSpPr/>
          <p:nvPr/>
        </p:nvCxnSpPr>
        <p:spPr>
          <a:xfrm>
            <a:off x="4229100" y="4358694"/>
            <a:ext cx="0" cy="53517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747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5.55112E-17 L -0.31788 0.0689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03" y="34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89547E-6 L -0.46962 0.1806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90" y="9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4.44444E-6 L -0.31354 0.394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77" y="1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96296E-6 L -0.46927 0.0423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72" y="21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50601E-6 L -0.31597 0.107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99" y="53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70C0"/>
                </a:solidFill>
              </a:rPr>
              <a:t>POUŽITÁ LITERATURA</a:t>
            </a:r>
            <a:endParaRPr lang="cs-CZ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KANTNEROVÁ, Ivana. </a:t>
            </a:r>
            <a:r>
              <a:rPr lang="cs-CZ" i="1" dirty="0"/>
              <a:t>Sbírka příkladů z číslicové techniky</a:t>
            </a:r>
            <a:r>
              <a:rPr lang="cs-CZ" dirty="0"/>
              <a:t>. 1. vyd. V Praze: Idea servis, 2010, 277 s. ISBN 978-80-85970-66-1.</a:t>
            </a:r>
          </a:p>
        </p:txBody>
      </p:sp>
    </p:spTree>
    <p:extLst>
      <p:ext uri="{BB962C8B-B14F-4D97-AF65-F5344CB8AC3E}">
        <p14:creationId xmlns:p14="http://schemas.microsoft.com/office/powerpoint/2010/main" val="217942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230</Words>
  <Application>Microsoft Office PowerPoint</Application>
  <PresentationFormat>Předvádění na obrazovce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ČÍSLICOVÁ TECHNIKA</vt:lpstr>
      <vt:lpstr>Pomocí logických obvodů sestav funkci :</vt:lpstr>
      <vt:lpstr>Pomocí hradel sestav funkci :</vt:lpstr>
      <vt:lpstr>Pomocí hradel sestav funkci :</vt:lpstr>
      <vt:lpstr>Pomocí hradel sestav funkci :</vt:lpstr>
      <vt:lpstr>Pomocí dostupných hradel sestav funkci :</vt:lpstr>
      <vt:lpstr>POUŽITÁ LITERATURA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ČÍSLICOVÁ TECHNIKA</dc:title>
  <dc:creator>DPaucek</dc:creator>
  <cp:lastModifiedBy>Standard</cp:lastModifiedBy>
  <cp:revision>57</cp:revision>
  <dcterms:created xsi:type="dcterms:W3CDTF">2012-09-19T18:04:34Z</dcterms:created>
  <dcterms:modified xsi:type="dcterms:W3CDTF">2012-11-07T12:29:17Z</dcterms:modified>
</cp:coreProperties>
</file>