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48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67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06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37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0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622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14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369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159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69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519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99291-A3AA-4A70-9534-C2C5D9C921A3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335E-8F21-428B-A55B-BC412B12EA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52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772400" cy="1470025"/>
          </a:xfrm>
        </p:spPr>
        <p:txBody>
          <a:bodyPr/>
          <a:lstStyle/>
          <a:p>
            <a:r>
              <a:rPr lang="cs-CZ" b="1" dirty="0" smtClean="0"/>
              <a:t>ČÍSLICOVÁ TECHNIKA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13665" y="400506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KARNAUGHOVY MAPY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MINIMALIZACE FUNKCE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9" y="390062"/>
            <a:ext cx="7234453" cy="1580862"/>
          </a:xfrm>
          <a:prstGeom prst="rect">
            <a:avLst/>
          </a:prstGeom>
        </p:spPr>
      </p:pic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611188" y="5949949"/>
            <a:ext cx="79914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Střední škola, Havířov-</a:t>
            </a:r>
            <a:r>
              <a:rPr lang="cs-CZ" sz="1200" dirty="0" err="1">
                <a:solidFill>
                  <a:prstClr val="black"/>
                </a:solidFill>
                <a:latin typeface="Trebuchet MS" pitchFamily="34" charset="0"/>
              </a:rPr>
              <a:t>Šumbark</a:t>
            </a:r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, Sýkorova 1/613, příspěvková organizace</a:t>
            </a:r>
          </a:p>
          <a:p>
            <a:pPr algn="ctr"/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Tento výukový materiál byl zpracován v rámci akce EU peníze středním školám - OP VK 1.5. </a:t>
            </a:r>
          </a:p>
          <a:p>
            <a:pPr algn="ctr"/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Výuková sada – </a:t>
            </a:r>
            <a:r>
              <a:rPr lang="cs-CZ" sz="1200" dirty="0" smtClean="0">
                <a:solidFill>
                  <a:prstClr val="black"/>
                </a:solidFill>
                <a:latin typeface="Trebuchet MS" pitchFamily="34" charset="0"/>
              </a:rPr>
              <a:t>ČÍSLICOVÁ TECHNIKA 1, </a:t>
            </a:r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DUM č. </a:t>
            </a:r>
            <a:r>
              <a:rPr lang="cs-CZ" sz="1200" dirty="0" smtClean="0">
                <a:solidFill>
                  <a:prstClr val="black"/>
                </a:solidFill>
                <a:latin typeface="Trebuchet MS" pitchFamily="34" charset="0"/>
              </a:rPr>
              <a:t>15</a:t>
            </a:r>
            <a:endParaRPr lang="cs-CZ" sz="1200" dirty="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72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87788" y="738188"/>
            <a:ext cx="1366837" cy="214312"/>
          </a:xfrm>
          <a:noFill/>
        </p:spPr>
        <p:txBody>
          <a:bodyPr wrap="none">
            <a:spAutoFit/>
          </a:bodyPr>
          <a:lstStyle/>
          <a:p>
            <a:r>
              <a:rPr lang="cs-CZ" sz="800" dirty="0">
                <a:solidFill>
                  <a:schemeClr val="bg1"/>
                </a:solidFill>
              </a:rPr>
              <a:t>K-mapa: sestavení funkce</a:t>
            </a:r>
          </a:p>
        </p:txBody>
      </p: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338121" y="907813"/>
            <a:ext cx="817884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Výpis minimalizované </a:t>
            </a:r>
            <a:r>
              <a:rPr lang="cs-CZ" sz="2200" b="1" u="sng" dirty="0">
                <a:solidFill>
                  <a:srgbClr val="000000"/>
                </a:solidFill>
              </a:rPr>
              <a:t>logické funkce z </a:t>
            </a:r>
            <a:r>
              <a:rPr lang="cs-CZ" sz="2200" b="1" u="sng" dirty="0" err="1">
                <a:solidFill>
                  <a:srgbClr val="000000"/>
                </a:solidFill>
              </a:rPr>
              <a:t>Karnaughovy</a:t>
            </a:r>
            <a:r>
              <a:rPr lang="cs-CZ" sz="2200" b="1" u="sng" dirty="0">
                <a:solidFill>
                  <a:srgbClr val="000000"/>
                </a:solidFill>
              </a:rPr>
              <a:t> mapy:</a:t>
            </a:r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503238" y="1743039"/>
            <a:ext cx="798195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AutoNum type="arabicParenR"/>
            </a:pPr>
            <a:r>
              <a:rPr lang="cs-CZ" dirty="0" smtClean="0"/>
              <a:t>Jednotlivé </a:t>
            </a:r>
            <a:r>
              <a:rPr lang="cs-CZ" dirty="0"/>
              <a:t>buňky v </a:t>
            </a:r>
            <a:r>
              <a:rPr lang="cs-CZ" dirty="0" err="1"/>
              <a:t>Karnaughově</a:t>
            </a:r>
            <a:r>
              <a:rPr lang="cs-CZ" dirty="0"/>
              <a:t> </a:t>
            </a:r>
            <a:r>
              <a:rPr lang="cs-CZ" dirty="0" smtClean="0"/>
              <a:t>mapě spolu sousedí hranou (stranou) </a:t>
            </a:r>
          </a:p>
          <a:p>
            <a:pPr>
              <a:buFontTx/>
              <a:buAutoNum type="arabicParenR"/>
            </a:pPr>
            <a:r>
              <a:rPr lang="cs-CZ" dirty="0" smtClean="0"/>
              <a:t>Sousedící buňky, které obsahují stejnou logickou proměnnou  označujeme smyčkami</a:t>
            </a:r>
          </a:p>
          <a:p>
            <a:pPr>
              <a:buFontTx/>
              <a:buAutoNum type="arabicParenR"/>
            </a:pPr>
            <a:r>
              <a:rPr lang="cs-CZ" dirty="0" smtClean="0"/>
              <a:t>Smyčka může obsahovat 2</a:t>
            </a:r>
            <a:r>
              <a:rPr lang="cs-CZ" baseline="30000" dirty="0" smtClean="0"/>
              <a:t>N</a:t>
            </a:r>
            <a:r>
              <a:rPr lang="cs-CZ" dirty="0" smtClean="0"/>
              <a:t> buněk (1, 2, 4, 8, 16 atd.)</a:t>
            </a:r>
          </a:p>
          <a:p>
            <a:pPr>
              <a:buFontTx/>
              <a:buAutoNum type="arabicParenR"/>
            </a:pPr>
            <a:r>
              <a:rPr lang="cs-CZ" dirty="0"/>
              <a:t>Smyčky mají většinou tvar čtverce nebo obdélníku</a:t>
            </a:r>
          </a:p>
          <a:p>
            <a:pPr>
              <a:buFontTx/>
              <a:buAutoNum type="arabicParenR"/>
            </a:pPr>
            <a:r>
              <a:rPr lang="cs-CZ" dirty="0" smtClean="0"/>
              <a:t>Smyčky </a:t>
            </a:r>
            <a:r>
              <a:rPr lang="cs-CZ" dirty="0"/>
              <a:t>se mohou překrývat</a:t>
            </a:r>
            <a:r>
              <a:rPr lang="cs-CZ" dirty="0" smtClean="0"/>
              <a:t>,</a:t>
            </a:r>
            <a:endParaRPr lang="cs-CZ" dirty="0"/>
          </a:p>
          <a:p>
            <a:pPr>
              <a:buFontTx/>
              <a:buAutoNum type="arabicParenR"/>
            </a:pPr>
            <a:r>
              <a:rPr lang="cs-CZ" dirty="0" smtClean="0"/>
              <a:t>Smyčka </a:t>
            </a:r>
            <a:r>
              <a:rPr lang="cs-CZ" dirty="0"/>
              <a:t>může jít i </a:t>
            </a:r>
            <a:r>
              <a:rPr lang="cs-CZ" dirty="0" smtClean="0"/>
              <a:t>přes okraj mapy</a:t>
            </a:r>
          </a:p>
          <a:p>
            <a:pPr>
              <a:buFontTx/>
              <a:buAutoNum type="arabicParenR"/>
            </a:pPr>
            <a:r>
              <a:rPr lang="cs-CZ" dirty="0"/>
              <a:t>Vypisuje se pouze ta proměnná, která nemění ve smyčce svou logickou hodnotu </a:t>
            </a:r>
          </a:p>
          <a:p>
            <a:pPr>
              <a:buFontTx/>
              <a:buAutoNum type="arabicParenR"/>
            </a:pPr>
            <a:r>
              <a:rPr lang="cs-CZ" dirty="0" smtClean="0"/>
              <a:t>Když minimalizujeme </a:t>
            </a:r>
            <a:r>
              <a:rPr lang="cs-CZ" b="1" dirty="0" smtClean="0"/>
              <a:t>podle</a:t>
            </a:r>
            <a:r>
              <a:rPr lang="cs-CZ" dirty="0" smtClean="0"/>
              <a:t> </a:t>
            </a:r>
            <a:r>
              <a:rPr lang="cs-CZ" b="1" dirty="0" smtClean="0"/>
              <a:t>jedniček Y</a:t>
            </a:r>
            <a:r>
              <a:rPr lang="cs-CZ" b="1" baseline="-25000" dirty="0" smtClean="0"/>
              <a:t>(1)</a:t>
            </a:r>
            <a:r>
              <a:rPr lang="cs-CZ" dirty="0" smtClean="0"/>
              <a:t> děláme výpis </a:t>
            </a:r>
            <a:r>
              <a:rPr lang="cs-CZ" b="1" dirty="0" smtClean="0"/>
              <a:t>součet součinů</a:t>
            </a:r>
          </a:p>
          <a:p>
            <a:pPr>
              <a:buFontTx/>
              <a:buAutoNum type="arabicParenR"/>
            </a:pPr>
            <a:r>
              <a:rPr lang="cs-CZ" dirty="0" smtClean="0"/>
              <a:t>Proměnná, která je v nule se ve výpisu neguje</a:t>
            </a:r>
          </a:p>
          <a:p>
            <a:pPr>
              <a:buFontTx/>
              <a:buAutoNum type="arabicParenR"/>
            </a:pPr>
            <a:r>
              <a:rPr lang="cs-CZ" dirty="0"/>
              <a:t>Když minimalizujeme </a:t>
            </a:r>
            <a:r>
              <a:rPr lang="cs-CZ" b="1" dirty="0"/>
              <a:t>podle nul</a:t>
            </a:r>
            <a:r>
              <a:rPr lang="cs-CZ" dirty="0"/>
              <a:t> </a:t>
            </a:r>
            <a:r>
              <a:rPr lang="cs-CZ" b="1" dirty="0" smtClean="0"/>
              <a:t>Y</a:t>
            </a:r>
            <a:r>
              <a:rPr lang="cs-CZ" b="1" baseline="-25000" dirty="0" smtClean="0"/>
              <a:t>(0)</a:t>
            </a:r>
            <a:r>
              <a:rPr lang="cs-CZ" dirty="0" smtClean="0"/>
              <a:t> děláme </a:t>
            </a:r>
            <a:r>
              <a:rPr lang="cs-CZ" dirty="0"/>
              <a:t>výpis </a:t>
            </a:r>
            <a:r>
              <a:rPr lang="cs-CZ" b="1" dirty="0"/>
              <a:t>součin </a:t>
            </a:r>
            <a:r>
              <a:rPr lang="cs-CZ" b="1" dirty="0" smtClean="0"/>
              <a:t>součtů</a:t>
            </a:r>
          </a:p>
          <a:p>
            <a:pPr>
              <a:buFontTx/>
              <a:buAutoNum type="arabicParenR"/>
            </a:pPr>
            <a:r>
              <a:rPr lang="cs-CZ" dirty="0"/>
              <a:t>Proměnná, která je v </a:t>
            </a:r>
            <a:r>
              <a:rPr lang="cs-CZ" dirty="0" smtClean="0"/>
              <a:t>jedničce </a:t>
            </a:r>
            <a:r>
              <a:rPr lang="cs-CZ" dirty="0"/>
              <a:t>se ve výpisu neguje</a:t>
            </a:r>
            <a:endParaRPr lang="cs-CZ" b="1" dirty="0"/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411163" y="43846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0677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08" y="1196548"/>
            <a:ext cx="18192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AutoShape 45"/>
          <p:cNvSpPr>
            <a:spLocks noChangeArrowheads="1"/>
          </p:cNvSpPr>
          <p:nvPr/>
        </p:nvSpPr>
        <p:spPr bwMode="auto">
          <a:xfrm>
            <a:off x="2655267" y="1891802"/>
            <a:ext cx="287337" cy="90011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54"/>
          <p:cNvSpPr>
            <a:spLocks noChangeShapeType="1"/>
          </p:cNvSpPr>
          <p:nvPr/>
        </p:nvSpPr>
        <p:spPr bwMode="auto">
          <a:xfrm>
            <a:off x="2936337" y="2189743"/>
            <a:ext cx="386424" cy="219094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4840560" y="1462796"/>
            <a:ext cx="33483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endParaRPr lang="cs-CZ" sz="1400" dirty="0">
              <a:solidFill>
                <a:srgbClr val="0000FF"/>
              </a:solidFill>
            </a:endParaRP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 obě jedničky platí, že </a:t>
            </a:r>
            <a:r>
              <a:rPr lang="cs-CZ" sz="1400" b="1" dirty="0" smtClean="0">
                <a:solidFill>
                  <a:srgbClr val="0000FF"/>
                </a:solidFill>
              </a:rPr>
              <a:t>B=1</a:t>
            </a:r>
            <a:r>
              <a:rPr lang="cs-CZ" sz="1400" dirty="0" smtClean="0">
                <a:solidFill>
                  <a:srgbClr val="0000FF"/>
                </a:solidFill>
              </a:rPr>
              <a:t>. </a:t>
            </a:r>
            <a:endParaRPr lang="cs-CZ" sz="1400" dirty="0">
              <a:solidFill>
                <a:srgbClr val="0000FF"/>
              </a:solidFill>
            </a:endParaRP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Proměnná </a:t>
            </a:r>
            <a:r>
              <a:rPr lang="cs-CZ" sz="1400" b="1" dirty="0" smtClean="0">
                <a:solidFill>
                  <a:srgbClr val="0000FF"/>
                </a:solidFill>
              </a:rPr>
              <a:t>A</a:t>
            </a:r>
            <a:r>
              <a:rPr lang="cs-CZ" sz="1400" dirty="0" smtClean="0">
                <a:solidFill>
                  <a:srgbClr val="0000FF"/>
                </a:solidFill>
              </a:rPr>
              <a:t> mění svou hodnotu, proto</a:t>
            </a:r>
            <a:endParaRPr lang="en-US" sz="1400" dirty="0" smtClean="0">
              <a:solidFill>
                <a:srgbClr val="0000FF"/>
              </a:solidFill>
            </a:endParaRPr>
          </a:p>
          <a:p>
            <a:pPr algn="ctr"/>
            <a:r>
              <a:rPr lang="cs-CZ" sz="1400" dirty="0" smtClean="0">
                <a:solidFill>
                  <a:srgbClr val="0000FF"/>
                </a:solidFill>
              </a:rPr>
              <a:t> </a:t>
            </a:r>
            <a:r>
              <a:rPr lang="cs-CZ" sz="1400" dirty="0">
                <a:solidFill>
                  <a:srgbClr val="0000FF"/>
                </a:solidFill>
              </a:rPr>
              <a:t>v součinu nebude.</a:t>
            </a:r>
          </a:p>
        </p:txBody>
      </p:sp>
      <p:sp>
        <p:nvSpPr>
          <p:cNvPr id="17" name="Text Box 46"/>
          <p:cNvSpPr txBox="1">
            <a:spLocks noChangeArrowheads="1"/>
          </p:cNvSpPr>
          <p:nvPr/>
        </p:nvSpPr>
        <p:spPr bwMode="auto">
          <a:xfrm>
            <a:off x="3322761" y="2318484"/>
            <a:ext cx="3385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  <a:cs typeface="Arial" charset="0"/>
              </a:rPr>
              <a:t>B</a:t>
            </a:r>
            <a:endParaRPr lang="en-US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2990229" y="3104862"/>
            <a:ext cx="301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Výsledná funkce :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6071324" y="3093568"/>
            <a:ext cx="213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Y</a:t>
            </a:r>
            <a:r>
              <a:rPr lang="cs-CZ" sz="2200" b="1" baseline="-25000" dirty="0" smtClean="0"/>
              <a:t>(1)</a:t>
            </a:r>
            <a:r>
              <a:rPr lang="cs-CZ" sz="2200" b="1" dirty="0" smtClean="0"/>
              <a:t> = </a:t>
            </a:r>
            <a:r>
              <a:rPr lang="en-US" sz="2200" b="1" dirty="0" smtClean="0">
                <a:solidFill>
                  <a:srgbClr val="000000"/>
                </a:solidFill>
              </a:rPr>
              <a:t>B</a:t>
            </a:r>
            <a:endParaRPr lang="cs-CZ" dirty="0" smtClean="0"/>
          </a:p>
        </p:txBody>
      </p:sp>
      <p:sp>
        <p:nvSpPr>
          <p:cNvPr id="59" name="Text Box 52"/>
          <p:cNvSpPr txBox="1">
            <a:spLocks noChangeArrowheads="1"/>
          </p:cNvSpPr>
          <p:nvPr/>
        </p:nvSpPr>
        <p:spPr bwMode="auto">
          <a:xfrm>
            <a:off x="439690" y="476926"/>
            <a:ext cx="819327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Ukázka </a:t>
            </a:r>
            <a:r>
              <a:rPr lang="en-US" sz="2200" b="1" u="sng" dirty="0" err="1" smtClean="0">
                <a:solidFill>
                  <a:srgbClr val="000000"/>
                </a:solidFill>
              </a:rPr>
              <a:t>minimalizace</a:t>
            </a:r>
            <a:r>
              <a:rPr lang="cs-CZ" sz="2200" b="1" u="sng" dirty="0" smtClean="0">
                <a:solidFill>
                  <a:srgbClr val="000000"/>
                </a:solidFill>
              </a:rPr>
              <a:t> logické </a:t>
            </a:r>
            <a:r>
              <a:rPr lang="cs-CZ" sz="2200" b="1" u="sng" dirty="0">
                <a:solidFill>
                  <a:srgbClr val="000000"/>
                </a:solidFill>
              </a:rPr>
              <a:t>funkce z </a:t>
            </a:r>
            <a:r>
              <a:rPr lang="cs-CZ" sz="2200" b="1" u="sng" dirty="0" err="1">
                <a:solidFill>
                  <a:srgbClr val="000000"/>
                </a:solidFill>
              </a:rPr>
              <a:t>Karnaughovy</a:t>
            </a:r>
            <a:r>
              <a:rPr lang="cs-CZ" sz="2200" b="1" u="sng" dirty="0">
                <a:solidFill>
                  <a:srgbClr val="000000"/>
                </a:solidFill>
              </a:rPr>
              <a:t> </a:t>
            </a:r>
            <a:r>
              <a:rPr lang="cs-CZ" sz="2200" b="1" u="sng" dirty="0" smtClean="0">
                <a:solidFill>
                  <a:srgbClr val="000000"/>
                </a:solidFill>
              </a:rPr>
              <a:t>mapy</a:t>
            </a:r>
            <a:r>
              <a:rPr lang="en-US" sz="2200" b="1" u="sng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en-US" sz="2200" b="1" u="sng" dirty="0" err="1" smtClean="0">
                <a:solidFill>
                  <a:srgbClr val="000000"/>
                </a:solidFill>
              </a:rPr>
              <a:t>podle</a:t>
            </a:r>
            <a:r>
              <a:rPr lang="en-US" sz="2200" b="1" u="sng" dirty="0" smtClean="0">
                <a:solidFill>
                  <a:srgbClr val="000000"/>
                </a:solidFill>
              </a:rPr>
              <a:t> 1</a:t>
            </a:r>
            <a:r>
              <a:rPr lang="cs-CZ" sz="2200" b="1" u="sng" dirty="0" smtClean="0">
                <a:solidFill>
                  <a:srgbClr val="000000"/>
                </a:solidFill>
              </a:rPr>
              <a:t>:</a:t>
            </a:r>
            <a:endParaRPr lang="cs-CZ" sz="2200" b="1" u="sng" dirty="0">
              <a:solidFill>
                <a:srgbClr val="00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2115351" y="24094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2112695" y="19398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cs-CZ" dirty="0" smtClean="0"/>
          </a:p>
        </p:txBody>
      </p:sp>
      <p:sp>
        <p:nvSpPr>
          <p:cNvPr id="51" name="TextovéPole 50"/>
          <p:cNvSpPr txBox="1"/>
          <p:nvPr/>
        </p:nvSpPr>
        <p:spPr>
          <a:xfrm>
            <a:off x="2637016" y="24094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52" name="TextovéPole 51"/>
          <p:cNvSpPr txBox="1"/>
          <p:nvPr/>
        </p:nvSpPr>
        <p:spPr>
          <a:xfrm>
            <a:off x="2634360" y="19398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07" y="3335694"/>
            <a:ext cx="18192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ovéPole 59"/>
          <p:cNvSpPr txBox="1"/>
          <p:nvPr/>
        </p:nvSpPr>
        <p:spPr>
          <a:xfrm>
            <a:off x="2129865" y="45285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</a:p>
        </p:txBody>
      </p:sp>
      <p:sp>
        <p:nvSpPr>
          <p:cNvPr id="61" name="TextovéPole 60"/>
          <p:cNvSpPr txBox="1"/>
          <p:nvPr/>
        </p:nvSpPr>
        <p:spPr>
          <a:xfrm>
            <a:off x="2127209" y="40589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62" name="TextovéPole 61"/>
          <p:cNvSpPr txBox="1"/>
          <p:nvPr/>
        </p:nvSpPr>
        <p:spPr>
          <a:xfrm>
            <a:off x="2651530" y="45285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cs-CZ" dirty="0" smtClean="0"/>
          </a:p>
        </p:txBody>
      </p:sp>
      <p:sp>
        <p:nvSpPr>
          <p:cNvPr id="63" name="TextovéPole 62"/>
          <p:cNvSpPr txBox="1"/>
          <p:nvPr/>
        </p:nvSpPr>
        <p:spPr>
          <a:xfrm>
            <a:off x="2648874" y="40589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64" name="AutoShape 44"/>
          <p:cNvSpPr>
            <a:spLocks noChangeArrowheads="1"/>
          </p:cNvSpPr>
          <p:nvPr/>
        </p:nvSpPr>
        <p:spPr bwMode="auto">
          <a:xfrm>
            <a:off x="2150441" y="4058934"/>
            <a:ext cx="792163" cy="323850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Line 55"/>
          <p:cNvSpPr>
            <a:spLocks noChangeShapeType="1"/>
          </p:cNvSpPr>
          <p:nvPr/>
        </p:nvSpPr>
        <p:spPr bwMode="auto">
          <a:xfrm>
            <a:off x="2936337" y="4243601"/>
            <a:ext cx="724978" cy="219664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66" name="Skupina 65"/>
          <p:cNvGrpSpPr/>
          <p:nvPr/>
        </p:nvGrpSpPr>
        <p:grpSpPr>
          <a:xfrm>
            <a:off x="3701852" y="4278599"/>
            <a:ext cx="338554" cy="369332"/>
            <a:chOff x="2820367" y="3753036"/>
            <a:chExt cx="338554" cy="369332"/>
          </a:xfrm>
        </p:grpSpPr>
        <p:sp>
          <p:nvSpPr>
            <p:cNvPr id="67" name="Text Box 47"/>
            <p:cNvSpPr txBox="1">
              <a:spLocks noChangeArrowheads="1"/>
            </p:cNvSpPr>
            <p:nvPr/>
          </p:nvSpPr>
          <p:spPr bwMode="auto">
            <a:xfrm>
              <a:off x="2820367" y="3753036"/>
              <a:ext cx="33855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FF0000"/>
                  </a:solidFill>
                  <a:cs typeface="Arial" charset="0"/>
                </a:rPr>
                <a:t>A</a:t>
              </a: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68" name="Line 49"/>
            <p:cNvSpPr>
              <a:spLocks noChangeShapeType="1"/>
            </p:cNvSpPr>
            <p:nvPr/>
          </p:nvSpPr>
          <p:spPr bwMode="auto">
            <a:xfrm>
              <a:off x="2929186" y="3816049"/>
              <a:ext cx="1079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9" name="TextovéPole 68"/>
          <p:cNvSpPr txBox="1"/>
          <p:nvPr/>
        </p:nvSpPr>
        <p:spPr>
          <a:xfrm>
            <a:off x="2922392" y="5302152"/>
            <a:ext cx="301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Výsledná funkce :</a:t>
            </a:r>
          </a:p>
        </p:txBody>
      </p:sp>
      <p:grpSp>
        <p:nvGrpSpPr>
          <p:cNvPr id="42" name="Skupina 41"/>
          <p:cNvGrpSpPr/>
          <p:nvPr/>
        </p:nvGrpSpPr>
        <p:grpSpPr>
          <a:xfrm>
            <a:off x="5941088" y="5297678"/>
            <a:ext cx="2139241" cy="430887"/>
            <a:chOff x="5941088" y="5297678"/>
            <a:chExt cx="2139241" cy="430887"/>
          </a:xfrm>
        </p:grpSpPr>
        <p:sp>
          <p:nvSpPr>
            <p:cNvPr id="70" name="TextovéPole 69"/>
            <p:cNvSpPr txBox="1"/>
            <p:nvPr/>
          </p:nvSpPr>
          <p:spPr>
            <a:xfrm>
              <a:off x="5941088" y="5297678"/>
              <a:ext cx="213924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(1)</a:t>
              </a:r>
              <a:r>
                <a:rPr lang="cs-CZ" sz="2200" b="1" dirty="0" smtClean="0"/>
                <a:t> = </a:t>
              </a:r>
              <a:r>
                <a:rPr lang="en-US" sz="2200" b="1" dirty="0" smtClean="0"/>
                <a:t>A</a:t>
              </a:r>
              <a:endParaRPr lang="cs-CZ" dirty="0" smtClean="0"/>
            </a:p>
          </p:txBody>
        </p:sp>
        <p:cxnSp>
          <p:nvCxnSpPr>
            <p:cNvPr id="41" name="Přímá spojnice 40"/>
            <p:cNvCxnSpPr/>
            <p:nvPr/>
          </p:nvCxnSpPr>
          <p:spPr>
            <a:xfrm>
              <a:off x="6661150" y="5366900"/>
              <a:ext cx="152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 Box 57"/>
          <p:cNvSpPr txBox="1">
            <a:spLocks noChangeArrowheads="1"/>
          </p:cNvSpPr>
          <p:nvPr/>
        </p:nvSpPr>
        <p:spPr bwMode="auto">
          <a:xfrm>
            <a:off x="4731957" y="3905730"/>
            <a:ext cx="334837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dirty="0" smtClean="0">
                <a:solidFill>
                  <a:srgbClr val="FF0000"/>
                </a:solidFill>
              </a:rPr>
              <a:t>Pro </a:t>
            </a:r>
            <a:r>
              <a:rPr lang="cs-CZ" sz="1400" dirty="0">
                <a:solidFill>
                  <a:srgbClr val="FF0000"/>
                </a:solidFill>
              </a:rPr>
              <a:t>obě jedničky platí, že </a:t>
            </a:r>
            <a:r>
              <a:rPr lang="cs-CZ" sz="1400" b="1" dirty="0" smtClean="0">
                <a:solidFill>
                  <a:srgbClr val="FF0000"/>
                </a:solidFill>
              </a:rPr>
              <a:t>A=0</a:t>
            </a:r>
            <a:r>
              <a:rPr lang="en-US" sz="1400" b="1" dirty="0" smtClean="0">
                <a:solidFill>
                  <a:srgbClr val="FF0000"/>
                </a:solidFill>
              </a:rPr>
              <a:t>.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endParaRPr lang="cs-CZ" sz="1400" dirty="0">
              <a:solidFill>
                <a:srgbClr val="FF0000"/>
              </a:solidFill>
            </a:endParaRP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Proměnná </a:t>
            </a:r>
            <a:r>
              <a:rPr lang="en-US" sz="1400" b="1" dirty="0" smtClean="0">
                <a:solidFill>
                  <a:srgbClr val="FF0000"/>
                </a:solidFill>
              </a:rPr>
              <a:t>B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cs-CZ" sz="1400" dirty="0" err="1" smtClean="0">
                <a:solidFill>
                  <a:srgbClr val="FF0000"/>
                </a:solidFill>
              </a:rPr>
              <a:t>ění</a:t>
            </a:r>
            <a:r>
              <a:rPr lang="cs-CZ" sz="1400" dirty="0" smtClean="0">
                <a:solidFill>
                  <a:srgbClr val="FF0000"/>
                </a:solidFill>
              </a:rPr>
              <a:t> svou hodnotu proto</a:t>
            </a:r>
          </a:p>
          <a:p>
            <a:pPr algn="ctr"/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>
                <a:solidFill>
                  <a:srgbClr val="FF0000"/>
                </a:solidFill>
              </a:rPr>
              <a:t>v součinu nebude.</a:t>
            </a:r>
          </a:p>
        </p:txBody>
      </p:sp>
    </p:spTree>
    <p:extLst>
      <p:ext uri="{BB962C8B-B14F-4D97-AF65-F5344CB8AC3E}">
        <p14:creationId xmlns:p14="http://schemas.microsoft.com/office/powerpoint/2010/main" val="296071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7" grpId="0"/>
      <p:bldP spid="39" grpId="0"/>
      <p:bldP spid="40" grpId="0"/>
      <p:bldP spid="59" grpId="0"/>
      <p:bldP spid="48" grpId="0"/>
      <p:bldP spid="49" grpId="0"/>
      <p:bldP spid="51" grpId="0"/>
      <p:bldP spid="52" grpId="0"/>
      <p:bldP spid="60" grpId="0"/>
      <p:bldP spid="61" grpId="0"/>
      <p:bldP spid="62" grpId="0"/>
      <p:bldP spid="63" grpId="0"/>
      <p:bldP spid="64" grpId="0" animBg="1"/>
      <p:bldP spid="65" grpId="0" animBg="1"/>
      <p:bldP spid="69" grpId="0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08" y="1196548"/>
            <a:ext cx="18192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AutoShape 45"/>
          <p:cNvSpPr>
            <a:spLocks noChangeArrowheads="1"/>
          </p:cNvSpPr>
          <p:nvPr/>
        </p:nvSpPr>
        <p:spPr bwMode="auto">
          <a:xfrm>
            <a:off x="2127209" y="1878688"/>
            <a:ext cx="287337" cy="90011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54"/>
          <p:cNvSpPr>
            <a:spLocks noChangeShapeType="1"/>
          </p:cNvSpPr>
          <p:nvPr/>
        </p:nvSpPr>
        <p:spPr bwMode="auto">
          <a:xfrm>
            <a:off x="2353310" y="2744351"/>
            <a:ext cx="386424" cy="219094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4840560" y="1462796"/>
            <a:ext cx="33483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endParaRPr lang="cs-CZ" sz="1400" dirty="0">
              <a:solidFill>
                <a:srgbClr val="0000FF"/>
              </a:solidFill>
            </a:endParaRP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 obě </a:t>
            </a:r>
            <a:r>
              <a:rPr lang="cs-CZ" sz="1400" dirty="0" smtClean="0">
                <a:solidFill>
                  <a:srgbClr val="0000FF"/>
                </a:solidFill>
              </a:rPr>
              <a:t>nuly </a:t>
            </a:r>
            <a:r>
              <a:rPr lang="cs-CZ" sz="1400" dirty="0">
                <a:solidFill>
                  <a:srgbClr val="0000FF"/>
                </a:solidFill>
              </a:rPr>
              <a:t>platí, že </a:t>
            </a:r>
            <a:r>
              <a:rPr lang="cs-CZ" sz="1400" b="1" dirty="0" smtClean="0">
                <a:solidFill>
                  <a:srgbClr val="0000FF"/>
                </a:solidFill>
              </a:rPr>
              <a:t>B=0</a:t>
            </a:r>
            <a:r>
              <a:rPr lang="cs-CZ" sz="1400" dirty="0" smtClean="0">
                <a:solidFill>
                  <a:srgbClr val="0000FF"/>
                </a:solidFill>
              </a:rPr>
              <a:t>. </a:t>
            </a:r>
            <a:endParaRPr lang="cs-CZ" sz="1400" dirty="0">
              <a:solidFill>
                <a:srgbClr val="0000FF"/>
              </a:solidFill>
            </a:endParaRP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Proměnná </a:t>
            </a:r>
            <a:r>
              <a:rPr lang="cs-CZ" sz="1400" b="1" dirty="0" smtClean="0">
                <a:solidFill>
                  <a:srgbClr val="0000FF"/>
                </a:solidFill>
              </a:rPr>
              <a:t>A</a:t>
            </a:r>
            <a:r>
              <a:rPr lang="cs-CZ" sz="1400" dirty="0" smtClean="0">
                <a:solidFill>
                  <a:srgbClr val="0000FF"/>
                </a:solidFill>
              </a:rPr>
              <a:t> mění svou hodnotu, proto</a:t>
            </a:r>
            <a:endParaRPr lang="en-US" sz="1400" dirty="0" smtClean="0">
              <a:solidFill>
                <a:srgbClr val="0000FF"/>
              </a:solidFill>
            </a:endParaRPr>
          </a:p>
          <a:p>
            <a:pPr algn="ctr"/>
            <a:r>
              <a:rPr lang="cs-CZ" sz="1400" dirty="0" smtClean="0">
                <a:solidFill>
                  <a:srgbClr val="0000FF"/>
                </a:solidFill>
              </a:rPr>
              <a:t> </a:t>
            </a:r>
            <a:r>
              <a:rPr lang="cs-CZ" sz="1400" dirty="0">
                <a:solidFill>
                  <a:srgbClr val="0000FF"/>
                </a:solidFill>
              </a:rPr>
              <a:t>v </a:t>
            </a:r>
            <a:r>
              <a:rPr lang="cs-CZ" sz="1400" dirty="0" smtClean="0">
                <a:solidFill>
                  <a:srgbClr val="0000FF"/>
                </a:solidFill>
              </a:rPr>
              <a:t>součtu </a:t>
            </a:r>
            <a:r>
              <a:rPr lang="cs-CZ" sz="1400" dirty="0">
                <a:solidFill>
                  <a:srgbClr val="0000FF"/>
                </a:solidFill>
              </a:rPr>
              <a:t>nebude.</a:t>
            </a:r>
          </a:p>
        </p:txBody>
      </p:sp>
      <p:sp>
        <p:nvSpPr>
          <p:cNvPr id="17" name="Text Box 46"/>
          <p:cNvSpPr txBox="1">
            <a:spLocks noChangeArrowheads="1"/>
          </p:cNvSpPr>
          <p:nvPr/>
        </p:nvSpPr>
        <p:spPr bwMode="auto">
          <a:xfrm>
            <a:off x="2689349" y="2847708"/>
            <a:ext cx="3385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  <a:cs typeface="Arial" charset="0"/>
              </a:rPr>
              <a:t>B</a:t>
            </a:r>
            <a:endParaRPr lang="en-US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2990229" y="3104862"/>
            <a:ext cx="301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Výsledná funkce :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6071324" y="3093568"/>
            <a:ext cx="213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Y</a:t>
            </a:r>
            <a:r>
              <a:rPr lang="cs-CZ" sz="2200" b="1" baseline="-25000" dirty="0" smtClean="0"/>
              <a:t>(0)</a:t>
            </a:r>
            <a:r>
              <a:rPr lang="cs-CZ" sz="2200" b="1" dirty="0" smtClean="0"/>
              <a:t> = </a:t>
            </a:r>
            <a:r>
              <a:rPr lang="en-US" sz="2200" b="1" dirty="0" smtClean="0">
                <a:solidFill>
                  <a:srgbClr val="000000"/>
                </a:solidFill>
              </a:rPr>
              <a:t>B</a:t>
            </a:r>
            <a:endParaRPr lang="cs-CZ" dirty="0" smtClean="0"/>
          </a:p>
        </p:txBody>
      </p:sp>
      <p:sp>
        <p:nvSpPr>
          <p:cNvPr id="59" name="Text Box 52"/>
          <p:cNvSpPr txBox="1">
            <a:spLocks noChangeArrowheads="1"/>
          </p:cNvSpPr>
          <p:nvPr/>
        </p:nvSpPr>
        <p:spPr bwMode="auto">
          <a:xfrm>
            <a:off x="439690" y="476926"/>
            <a:ext cx="819327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Ukázka </a:t>
            </a:r>
            <a:r>
              <a:rPr lang="en-US" sz="2200" b="1" u="sng" dirty="0" err="1" smtClean="0">
                <a:solidFill>
                  <a:srgbClr val="000000"/>
                </a:solidFill>
              </a:rPr>
              <a:t>minimalizace</a:t>
            </a:r>
            <a:r>
              <a:rPr lang="cs-CZ" sz="2200" b="1" u="sng" dirty="0" smtClean="0">
                <a:solidFill>
                  <a:srgbClr val="000000"/>
                </a:solidFill>
              </a:rPr>
              <a:t> logické </a:t>
            </a:r>
            <a:r>
              <a:rPr lang="cs-CZ" sz="2200" b="1" u="sng" dirty="0">
                <a:solidFill>
                  <a:srgbClr val="000000"/>
                </a:solidFill>
              </a:rPr>
              <a:t>funkce z </a:t>
            </a:r>
            <a:r>
              <a:rPr lang="cs-CZ" sz="2200" b="1" u="sng" dirty="0" err="1">
                <a:solidFill>
                  <a:srgbClr val="000000"/>
                </a:solidFill>
              </a:rPr>
              <a:t>Karnaughovy</a:t>
            </a:r>
            <a:r>
              <a:rPr lang="cs-CZ" sz="2200" b="1" u="sng" dirty="0">
                <a:solidFill>
                  <a:srgbClr val="000000"/>
                </a:solidFill>
              </a:rPr>
              <a:t> </a:t>
            </a:r>
            <a:r>
              <a:rPr lang="cs-CZ" sz="2200" b="1" u="sng" dirty="0" smtClean="0">
                <a:solidFill>
                  <a:srgbClr val="000000"/>
                </a:solidFill>
              </a:rPr>
              <a:t>mapy </a:t>
            </a:r>
            <a:endParaRPr lang="en-US" sz="2200" b="1" u="sng" dirty="0" smtClean="0">
              <a:solidFill>
                <a:srgbClr val="000000"/>
              </a:solidFill>
            </a:endParaRPr>
          </a:p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podle 0:</a:t>
            </a:r>
            <a:endParaRPr lang="cs-CZ" sz="2200" b="1" u="sng" dirty="0">
              <a:solidFill>
                <a:srgbClr val="00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2115351" y="24094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2112695" y="19398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cs-CZ" dirty="0" smtClean="0"/>
          </a:p>
        </p:txBody>
      </p:sp>
      <p:sp>
        <p:nvSpPr>
          <p:cNvPr id="51" name="TextovéPole 50"/>
          <p:cNvSpPr txBox="1"/>
          <p:nvPr/>
        </p:nvSpPr>
        <p:spPr>
          <a:xfrm>
            <a:off x="2637016" y="24094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52" name="TextovéPole 51"/>
          <p:cNvSpPr txBox="1"/>
          <p:nvPr/>
        </p:nvSpPr>
        <p:spPr>
          <a:xfrm>
            <a:off x="2634360" y="19398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07" y="3335694"/>
            <a:ext cx="18192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ovéPole 59"/>
          <p:cNvSpPr txBox="1"/>
          <p:nvPr/>
        </p:nvSpPr>
        <p:spPr>
          <a:xfrm>
            <a:off x="2129865" y="45285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</a:p>
        </p:txBody>
      </p:sp>
      <p:sp>
        <p:nvSpPr>
          <p:cNvPr id="61" name="TextovéPole 60"/>
          <p:cNvSpPr txBox="1"/>
          <p:nvPr/>
        </p:nvSpPr>
        <p:spPr>
          <a:xfrm>
            <a:off x="2127209" y="40589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62" name="TextovéPole 61"/>
          <p:cNvSpPr txBox="1"/>
          <p:nvPr/>
        </p:nvSpPr>
        <p:spPr>
          <a:xfrm>
            <a:off x="2651530" y="45285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cs-CZ" dirty="0" smtClean="0"/>
          </a:p>
        </p:txBody>
      </p:sp>
      <p:sp>
        <p:nvSpPr>
          <p:cNvPr id="63" name="TextovéPole 62"/>
          <p:cNvSpPr txBox="1"/>
          <p:nvPr/>
        </p:nvSpPr>
        <p:spPr>
          <a:xfrm>
            <a:off x="2648874" y="40589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64" name="AutoShape 44"/>
          <p:cNvSpPr>
            <a:spLocks noChangeArrowheads="1"/>
          </p:cNvSpPr>
          <p:nvPr/>
        </p:nvSpPr>
        <p:spPr bwMode="auto">
          <a:xfrm>
            <a:off x="2132885" y="4537458"/>
            <a:ext cx="792163" cy="323850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Line 55"/>
          <p:cNvSpPr>
            <a:spLocks noChangeShapeType="1"/>
          </p:cNvSpPr>
          <p:nvPr/>
        </p:nvSpPr>
        <p:spPr bwMode="auto">
          <a:xfrm>
            <a:off x="2891278" y="4788054"/>
            <a:ext cx="724978" cy="219664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66" name="Skupina 65"/>
          <p:cNvGrpSpPr/>
          <p:nvPr/>
        </p:nvGrpSpPr>
        <p:grpSpPr>
          <a:xfrm>
            <a:off x="3616256" y="4861308"/>
            <a:ext cx="338554" cy="369332"/>
            <a:chOff x="2820367" y="3753036"/>
            <a:chExt cx="338554" cy="369332"/>
          </a:xfrm>
        </p:grpSpPr>
        <p:sp>
          <p:nvSpPr>
            <p:cNvPr id="67" name="Text Box 47"/>
            <p:cNvSpPr txBox="1">
              <a:spLocks noChangeArrowheads="1"/>
            </p:cNvSpPr>
            <p:nvPr/>
          </p:nvSpPr>
          <p:spPr bwMode="auto">
            <a:xfrm>
              <a:off x="2820367" y="3753036"/>
              <a:ext cx="33855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FF0000"/>
                  </a:solidFill>
                  <a:cs typeface="Arial" charset="0"/>
                </a:rPr>
                <a:t>A</a:t>
              </a: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68" name="Line 49"/>
            <p:cNvSpPr>
              <a:spLocks noChangeShapeType="1"/>
            </p:cNvSpPr>
            <p:nvPr/>
          </p:nvSpPr>
          <p:spPr bwMode="auto">
            <a:xfrm>
              <a:off x="2929186" y="3816049"/>
              <a:ext cx="1079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9" name="TextovéPole 68"/>
          <p:cNvSpPr txBox="1"/>
          <p:nvPr/>
        </p:nvSpPr>
        <p:spPr>
          <a:xfrm>
            <a:off x="2922392" y="5302152"/>
            <a:ext cx="301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Výsledná funkce :</a:t>
            </a:r>
          </a:p>
        </p:txBody>
      </p:sp>
      <p:grpSp>
        <p:nvGrpSpPr>
          <p:cNvPr id="42" name="Skupina 41"/>
          <p:cNvGrpSpPr/>
          <p:nvPr/>
        </p:nvGrpSpPr>
        <p:grpSpPr>
          <a:xfrm>
            <a:off x="5941088" y="5297678"/>
            <a:ext cx="2139241" cy="430887"/>
            <a:chOff x="5941088" y="5297678"/>
            <a:chExt cx="2139241" cy="430887"/>
          </a:xfrm>
        </p:grpSpPr>
        <p:sp>
          <p:nvSpPr>
            <p:cNvPr id="70" name="TextovéPole 69"/>
            <p:cNvSpPr txBox="1"/>
            <p:nvPr/>
          </p:nvSpPr>
          <p:spPr>
            <a:xfrm>
              <a:off x="5941088" y="5297678"/>
              <a:ext cx="213924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(0)</a:t>
              </a:r>
              <a:r>
                <a:rPr lang="cs-CZ" sz="2200" b="1" dirty="0" smtClean="0"/>
                <a:t> = </a:t>
              </a:r>
              <a:r>
                <a:rPr lang="en-US" sz="2200" b="1" dirty="0" smtClean="0"/>
                <a:t>A</a:t>
              </a:r>
              <a:endParaRPr lang="cs-CZ" dirty="0" smtClean="0"/>
            </a:p>
          </p:txBody>
        </p:sp>
        <p:cxnSp>
          <p:nvCxnSpPr>
            <p:cNvPr id="41" name="Přímá spojnice 40"/>
            <p:cNvCxnSpPr/>
            <p:nvPr/>
          </p:nvCxnSpPr>
          <p:spPr>
            <a:xfrm>
              <a:off x="6661150" y="5385950"/>
              <a:ext cx="152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 Box 57"/>
          <p:cNvSpPr txBox="1">
            <a:spLocks noChangeArrowheads="1"/>
          </p:cNvSpPr>
          <p:nvPr/>
        </p:nvSpPr>
        <p:spPr bwMode="auto">
          <a:xfrm>
            <a:off x="4731957" y="3905730"/>
            <a:ext cx="334837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dirty="0" smtClean="0">
                <a:solidFill>
                  <a:srgbClr val="FF0000"/>
                </a:solidFill>
              </a:rPr>
              <a:t>Pro </a:t>
            </a:r>
            <a:r>
              <a:rPr lang="cs-CZ" sz="1400" dirty="0">
                <a:solidFill>
                  <a:srgbClr val="FF0000"/>
                </a:solidFill>
              </a:rPr>
              <a:t>obě </a:t>
            </a:r>
            <a:r>
              <a:rPr lang="cs-CZ" sz="1400" dirty="0" smtClean="0">
                <a:solidFill>
                  <a:srgbClr val="FF0000"/>
                </a:solidFill>
              </a:rPr>
              <a:t>nuly </a:t>
            </a:r>
            <a:r>
              <a:rPr lang="cs-CZ" sz="1400" dirty="0">
                <a:solidFill>
                  <a:srgbClr val="FF0000"/>
                </a:solidFill>
              </a:rPr>
              <a:t>platí, že </a:t>
            </a:r>
            <a:r>
              <a:rPr lang="cs-CZ" sz="1400" b="1" dirty="0" smtClean="0">
                <a:solidFill>
                  <a:srgbClr val="FF0000"/>
                </a:solidFill>
              </a:rPr>
              <a:t>A=1</a:t>
            </a:r>
            <a:r>
              <a:rPr lang="en-US" sz="1400" b="1" dirty="0" smtClean="0">
                <a:solidFill>
                  <a:srgbClr val="FF0000"/>
                </a:solidFill>
              </a:rPr>
              <a:t>.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endParaRPr lang="cs-CZ" sz="1400" dirty="0">
              <a:solidFill>
                <a:srgbClr val="FF0000"/>
              </a:solidFill>
            </a:endParaRP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Proměnná </a:t>
            </a:r>
            <a:r>
              <a:rPr lang="en-US" sz="1400" b="1" dirty="0" smtClean="0">
                <a:solidFill>
                  <a:srgbClr val="FF0000"/>
                </a:solidFill>
              </a:rPr>
              <a:t>B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cs-CZ" sz="1400" dirty="0" err="1" smtClean="0">
                <a:solidFill>
                  <a:srgbClr val="FF0000"/>
                </a:solidFill>
              </a:rPr>
              <a:t>ění</a:t>
            </a:r>
            <a:r>
              <a:rPr lang="cs-CZ" sz="1400" dirty="0" smtClean="0">
                <a:solidFill>
                  <a:srgbClr val="FF0000"/>
                </a:solidFill>
              </a:rPr>
              <a:t> svou hodnotu proto</a:t>
            </a:r>
          </a:p>
          <a:p>
            <a:pPr algn="ctr"/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>
                <a:solidFill>
                  <a:srgbClr val="FF0000"/>
                </a:solidFill>
              </a:rPr>
              <a:t>v </a:t>
            </a:r>
            <a:r>
              <a:rPr lang="cs-CZ" sz="1400" dirty="0" smtClean="0">
                <a:solidFill>
                  <a:srgbClr val="FF0000"/>
                </a:solidFill>
              </a:rPr>
              <a:t>součtu </a:t>
            </a:r>
            <a:r>
              <a:rPr lang="cs-CZ" sz="1400" dirty="0">
                <a:solidFill>
                  <a:srgbClr val="FF0000"/>
                </a:solidFill>
              </a:rPr>
              <a:t>nebude.</a:t>
            </a:r>
          </a:p>
        </p:txBody>
      </p:sp>
    </p:spTree>
    <p:extLst>
      <p:ext uri="{BB962C8B-B14F-4D97-AF65-F5344CB8AC3E}">
        <p14:creationId xmlns:p14="http://schemas.microsoft.com/office/powerpoint/2010/main" val="385458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7" grpId="0"/>
      <p:bldP spid="39" grpId="0"/>
      <p:bldP spid="40" grpId="0"/>
      <p:bldP spid="59" grpId="0"/>
      <p:bldP spid="48" grpId="0"/>
      <p:bldP spid="49" grpId="0"/>
      <p:bldP spid="51" grpId="0"/>
      <p:bldP spid="52" grpId="0"/>
      <p:bldP spid="60" grpId="0"/>
      <p:bldP spid="61" grpId="0"/>
      <p:bldP spid="62" grpId="0"/>
      <p:bldP spid="63" grpId="0"/>
      <p:bldP spid="64" grpId="0" animBg="1"/>
      <p:bldP spid="65" grpId="0" animBg="1"/>
      <p:bldP spid="69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5"/>
          <p:cNvSpPr txBox="1">
            <a:spLocks noChangeArrowheads="1"/>
          </p:cNvSpPr>
          <p:nvPr/>
        </p:nvSpPr>
        <p:spPr bwMode="auto">
          <a:xfrm>
            <a:off x="1402551" y="469306"/>
            <a:ext cx="620538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Minimalizuj funkci z </a:t>
            </a:r>
            <a:r>
              <a:rPr lang="cs-CZ" sz="2200" b="1" u="sng" dirty="0" err="1">
                <a:solidFill>
                  <a:srgbClr val="000000"/>
                </a:solidFill>
              </a:rPr>
              <a:t>Karnaughovy</a:t>
            </a:r>
            <a:r>
              <a:rPr lang="cs-CZ" sz="2200" b="1" u="sng" dirty="0">
                <a:solidFill>
                  <a:srgbClr val="000000"/>
                </a:solidFill>
              </a:rPr>
              <a:t> </a:t>
            </a:r>
            <a:r>
              <a:rPr lang="cs-CZ" sz="2200" b="1" u="sng" dirty="0" smtClean="0">
                <a:solidFill>
                  <a:srgbClr val="000000"/>
                </a:solidFill>
              </a:rPr>
              <a:t>mapy pro 2 vstupní proměnné (podle 1)</a:t>
            </a:r>
            <a:r>
              <a:rPr lang="cs-CZ" u="sng" dirty="0" smtClean="0">
                <a:solidFill>
                  <a:srgbClr val="000000"/>
                </a:solidFill>
              </a:rPr>
              <a:t>:</a:t>
            </a:r>
            <a:endParaRPr lang="cs-CZ" u="sng" dirty="0">
              <a:solidFill>
                <a:srgbClr val="000000"/>
              </a:solidFill>
            </a:endParaRPr>
          </a:p>
        </p:txBody>
      </p:sp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08" y="1196548"/>
            <a:ext cx="18192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" name="AutoShape 45"/>
          <p:cNvSpPr>
            <a:spLocks noChangeArrowheads="1"/>
          </p:cNvSpPr>
          <p:nvPr/>
        </p:nvSpPr>
        <p:spPr bwMode="auto">
          <a:xfrm>
            <a:off x="2638138" y="1906907"/>
            <a:ext cx="287337" cy="90011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54"/>
          <p:cNvSpPr>
            <a:spLocks noChangeShapeType="1"/>
          </p:cNvSpPr>
          <p:nvPr/>
        </p:nvSpPr>
        <p:spPr bwMode="auto">
          <a:xfrm>
            <a:off x="2925475" y="2559707"/>
            <a:ext cx="386424" cy="219094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" name="TextovéPole 71"/>
          <p:cNvSpPr txBox="1"/>
          <p:nvPr/>
        </p:nvSpPr>
        <p:spPr>
          <a:xfrm>
            <a:off x="2115351" y="24094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</a:p>
        </p:txBody>
      </p:sp>
      <p:sp>
        <p:nvSpPr>
          <p:cNvPr id="73" name="TextovéPole 72"/>
          <p:cNvSpPr txBox="1"/>
          <p:nvPr/>
        </p:nvSpPr>
        <p:spPr>
          <a:xfrm>
            <a:off x="2112695" y="19398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</a:p>
        </p:txBody>
      </p:sp>
      <p:sp>
        <p:nvSpPr>
          <p:cNvPr id="74" name="TextovéPole 73"/>
          <p:cNvSpPr txBox="1"/>
          <p:nvPr/>
        </p:nvSpPr>
        <p:spPr>
          <a:xfrm>
            <a:off x="2637016" y="24094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92" name="TextovéPole 91"/>
          <p:cNvSpPr txBox="1"/>
          <p:nvPr/>
        </p:nvSpPr>
        <p:spPr>
          <a:xfrm>
            <a:off x="2634360" y="19398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cs-CZ" dirty="0" smtClean="0"/>
          </a:p>
        </p:txBody>
      </p:sp>
      <p:sp>
        <p:nvSpPr>
          <p:cNvPr id="116" name="AutoShape 44"/>
          <p:cNvSpPr>
            <a:spLocks noChangeArrowheads="1"/>
          </p:cNvSpPr>
          <p:nvPr/>
        </p:nvSpPr>
        <p:spPr bwMode="auto">
          <a:xfrm>
            <a:off x="2133312" y="1962590"/>
            <a:ext cx="792163" cy="323850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Text Box 46"/>
          <p:cNvSpPr txBox="1">
            <a:spLocks noChangeArrowheads="1"/>
          </p:cNvSpPr>
          <p:nvPr/>
        </p:nvSpPr>
        <p:spPr bwMode="auto">
          <a:xfrm>
            <a:off x="3313670" y="2692718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0000FF"/>
                </a:solidFill>
                <a:cs typeface="Arial" charset="0"/>
              </a:rPr>
              <a:t>B</a:t>
            </a:r>
            <a:endParaRPr lang="en-US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20" name="Line 55"/>
          <p:cNvSpPr>
            <a:spLocks noChangeShapeType="1"/>
          </p:cNvSpPr>
          <p:nvPr/>
        </p:nvSpPr>
        <p:spPr bwMode="auto">
          <a:xfrm>
            <a:off x="2400726" y="2286440"/>
            <a:ext cx="74457" cy="88544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121" name="Skupina 120"/>
          <p:cNvGrpSpPr/>
          <p:nvPr/>
        </p:nvGrpSpPr>
        <p:grpSpPr>
          <a:xfrm>
            <a:off x="2465083" y="3088485"/>
            <a:ext cx="351378" cy="369332"/>
            <a:chOff x="2820367" y="3753036"/>
            <a:chExt cx="351378" cy="369332"/>
          </a:xfrm>
        </p:grpSpPr>
        <p:sp>
          <p:nvSpPr>
            <p:cNvPr id="122" name="Text Box 47"/>
            <p:cNvSpPr txBox="1">
              <a:spLocks noChangeArrowheads="1"/>
            </p:cNvSpPr>
            <p:nvPr/>
          </p:nvSpPr>
          <p:spPr bwMode="auto">
            <a:xfrm>
              <a:off x="2820367" y="3753036"/>
              <a:ext cx="35137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FF0000"/>
                  </a:solidFill>
                  <a:cs typeface="Arial" charset="0"/>
                </a:rPr>
                <a:t>A</a:t>
              </a:r>
              <a:endParaRPr lang="en-US" b="1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3" name="Line 49"/>
            <p:cNvSpPr>
              <a:spLocks noChangeShapeType="1"/>
            </p:cNvSpPr>
            <p:nvPr/>
          </p:nvSpPr>
          <p:spPr bwMode="auto">
            <a:xfrm>
              <a:off x="2936296" y="3813668"/>
              <a:ext cx="1079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25" name="Skupina 124"/>
          <p:cNvGrpSpPr/>
          <p:nvPr/>
        </p:nvGrpSpPr>
        <p:grpSpPr>
          <a:xfrm>
            <a:off x="4223973" y="2261831"/>
            <a:ext cx="2139241" cy="430887"/>
            <a:chOff x="5941088" y="5297678"/>
            <a:chExt cx="2139241" cy="430887"/>
          </a:xfrm>
        </p:grpSpPr>
        <p:sp>
          <p:nvSpPr>
            <p:cNvPr id="126" name="TextovéPole 125"/>
            <p:cNvSpPr txBox="1"/>
            <p:nvPr/>
          </p:nvSpPr>
          <p:spPr>
            <a:xfrm>
              <a:off x="5941088" y="5297678"/>
              <a:ext cx="213924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(1)</a:t>
              </a:r>
              <a:r>
                <a:rPr lang="cs-CZ" sz="2200" b="1" dirty="0" smtClean="0"/>
                <a:t> = </a:t>
              </a:r>
              <a:r>
                <a:rPr lang="en-US" sz="2200" b="1" dirty="0" smtClean="0"/>
                <a:t>A</a:t>
              </a:r>
              <a:r>
                <a:rPr lang="cs-CZ" sz="2200" b="1" dirty="0" smtClean="0"/>
                <a:t> </a:t>
              </a:r>
              <a:r>
                <a:rPr lang="en-US" sz="2200" b="1" dirty="0" smtClean="0"/>
                <a:t>+ B</a:t>
              </a:r>
              <a:endParaRPr lang="cs-CZ" dirty="0" smtClean="0"/>
            </a:p>
          </p:txBody>
        </p:sp>
        <p:cxnSp>
          <p:nvCxnSpPr>
            <p:cNvPr id="127" name="Přímá spojnice 126"/>
            <p:cNvCxnSpPr/>
            <p:nvPr/>
          </p:nvCxnSpPr>
          <p:spPr>
            <a:xfrm>
              <a:off x="6668770" y="5370710"/>
              <a:ext cx="152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99" y="3452302"/>
            <a:ext cx="18192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AutoShape 45"/>
          <p:cNvSpPr>
            <a:spLocks noChangeArrowheads="1"/>
          </p:cNvSpPr>
          <p:nvPr/>
        </p:nvSpPr>
        <p:spPr bwMode="auto">
          <a:xfrm>
            <a:off x="2133312" y="4137663"/>
            <a:ext cx="287337" cy="90011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54"/>
          <p:cNvSpPr>
            <a:spLocks noChangeShapeType="1"/>
          </p:cNvSpPr>
          <p:nvPr/>
        </p:nvSpPr>
        <p:spPr bwMode="auto">
          <a:xfrm>
            <a:off x="2336181" y="5026812"/>
            <a:ext cx="386424" cy="219094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1" name="TextovéPole 130"/>
          <p:cNvSpPr txBox="1"/>
          <p:nvPr/>
        </p:nvSpPr>
        <p:spPr>
          <a:xfrm>
            <a:off x="2107017" y="46684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cs-CZ" dirty="0" smtClean="0"/>
          </a:p>
        </p:txBody>
      </p:sp>
      <p:sp>
        <p:nvSpPr>
          <p:cNvPr id="132" name="TextovéPole 131"/>
          <p:cNvSpPr txBox="1"/>
          <p:nvPr/>
        </p:nvSpPr>
        <p:spPr>
          <a:xfrm>
            <a:off x="2104361" y="4198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</a:p>
        </p:txBody>
      </p:sp>
      <p:sp>
        <p:nvSpPr>
          <p:cNvPr id="134" name="TextovéPole 133"/>
          <p:cNvSpPr txBox="1"/>
          <p:nvPr/>
        </p:nvSpPr>
        <p:spPr>
          <a:xfrm>
            <a:off x="2626026" y="4198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cs-CZ" dirty="0" smtClean="0"/>
          </a:p>
        </p:txBody>
      </p:sp>
      <p:sp>
        <p:nvSpPr>
          <p:cNvPr id="141" name="TextovéPole 140"/>
          <p:cNvSpPr txBox="1"/>
          <p:nvPr/>
        </p:nvSpPr>
        <p:spPr>
          <a:xfrm>
            <a:off x="2629464" y="466952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cs-CZ" dirty="0" smtClean="0"/>
          </a:p>
        </p:txBody>
      </p:sp>
      <p:grpSp>
        <p:nvGrpSpPr>
          <p:cNvPr id="6" name="Skupina 5"/>
          <p:cNvGrpSpPr/>
          <p:nvPr/>
        </p:nvGrpSpPr>
        <p:grpSpPr>
          <a:xfrm>
            <a:off x="2746703" y="5245906"/>
            <a:ext cx="351378" cy="369332"/>
            <a:chOff x="2746703" y="5245906"/>
            <a:chExt cx="351378" cy="369332"/>
          </a:xfrm>
        </p:grpSpPr>
        <p:sp>
          <p:nvSpPr>
            <p:cNvPr id="136" name="Text Box 46"/>
            <p:cNvSpPr txBox="1">
              <a:spLocks noChangeArrowheads="1"/>
            </p:cNvSpPr>
            <p:nvPr/>
          </p:nvSpPr>
          <p:spPr bwMode="auto">
            <a:xfrm>
              <a:off x="2746703" y="5245906"/>
              <a:ext cx="35137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0000FF"/>
                  </a:solidFill>
                  <a:cs typeface="Arial" charset="0"/>
                </a:rPr>
                <a:t>B</a:t>
              </a:r>
              <a:endParaRPr lang="en-US" b="1" dirty="0">
                <a:solidFill>
                  <a:srgbClr val="0000FF"/>
                </a:solidFill>
                <a:cs typeface="Arial" charset="0"/>
              </a:endParaRPr>
            </a:p>
          </p:txBody>
        </p:sp>
        <p:cxnSp>
          <p:nvCxnSpPr>
            <p:cNvPr id="3" name="Přímá spojnice 2"/>
            <p:cNvCxnSpPr/>
            <p:nvPr/>
          </p:nvCxnSpPr>
          <p:spPr>
            <a:xfrm>
              <a:off x="2822881" y="5309235"/>
              <a:ext cx="158750" cy="0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Skupina 141"/>
          <p:cNvGrpSpPr/>
          <p:nvPr/>
        </p:nvGrpSpPr>
        <p:grpSpPr>
          <a:xfrm>
            <a:off x="4064914" y="4587719"/>
            <a:ext cx="2139241" cy="430887"/>
            <a:chOff x="5941088" y="5297678"/>
            <a:chExt cx="2139241" cy="430887"/>
          </a:xfrm>
        </p:grpSpPr>
        <p:sp>
          <p:nvSpPr>
            <p:cNvPr id="143" name="TextovéPole 142"/>
            <p:cNvSpPr txBox="1"/>
            <p:nvPr/>
          </p:nvSpPr>
          <p:spPr>
            <a:xfrm>
              <a:off x="5941088" y="5297678"/>
              <a:ext cx="213924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(1)</a:t>
              </a:r>
              <a:r>
                <a:rPr lang="cs-CZ" sz="2200" b="1" dirty="0" smtClean="0"/>
                <a:t> = </a:t>
              </a:r>
              <a:r>
                <a:rPr lang="en-US" sz="2200" b="1" dirty="0" smtClean="0"/>
                <a:t>B</a:t>
              </a:r>
              <a:endParaRPr lang="cs-CZ" dirty="0" smtClean="0"/>
            </a:p>
          </p:txBody>
        </p:sp>
        <p:cxnSp>
          <p:nvCxnSpPr>
            <p:cNvPr id="144" name="Přímá spojnice 143"/>
            <p:cNvCxnSpPr/>
            <p:nvPr/>
          </p:nvCxnSpPr>
          <p:spPr>
            <a:xfrm>
              <a:off x="6653530" y="5370710"/>
              <a:ext cx="152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442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0" grpId="0" animBg="1"/>
      <p:bldP spid="71" grpId="0" animBg="1"/>
      <p:bldP spid="72" grpId="0"/>
      <p:bldP spid="73" grpId="0"/>
      <p:bldP spid="74" grpId="0"/>
      <p:bldP spid="92" grpId="0"/>
      <p:bldP spid="116" grpId="0" animBg="1"/>
      <p:bldP spid="118" grpId="0"/>
      <p:bldP spid="120" grpId="0" animBg="1"/>
      <p:bldP spid="129" grpId="0" animBg="1"/>
      <p:bldP spid="130" grpId="0" animBg="1"/>
      <p:bldP spid="131" grpId="0"/>
      <p:bldP spid="132" grpId="0"/>
      <p:bldP spid="134" grpId="0"/>
      <p:bldP spid="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1193538" y="1006229"/>
            <a:ext cx="3086100" cy="1828800"/>
            <a:chOff x="1512169" y="1735963"/>
            <a:chExt cx="3086100" cy="182880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2169" y="1735963"/>
              <a:ext cx="308610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ovéPole 1"/>
            <p:cNvSpPr txBox="1"/>
            <p:nvPr/>
          </p:nvSpPr>
          <p:spPr>
            <a:xfrm>
              <a:off x="2336221" y="2473885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3" name="TextovéPole 2"/>
            <p:cNvSpPr txBox="1"/>
            <p:nvPr/>
          </p:nvSpPr>
          <p:spPr>
            <a:xfrm>
              <a:off x="2873129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4" name="TextovéPole 3"/>
            <p:cNvSpPr txBox="1"/>
            <p:nvPr/>
          </p:nvSpPr>
          <p:spPr>
            <a:xfrm>
              <a:off x="3418311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3922367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233819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2873129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341831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3922367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</p:grpSp>
      <p:sp>
        <p:nvSpPr>
          <p:cNvPr id="13" name="AutoShape 45"/>
          <p:cNvSpPr>
            <a:spLocks noChangeArrowheads="1"/>
          </p:cNvSpPr>
          <p:nvPr/>
        </p:nvSpPr>
        <p:spPr bwMode="auto">
          <a:xfrm>
            <a:off x="3602263" y="1697153"/>
            <a:ext cx="287337" cy="90011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54"/>
          <p:cNvSpPr>
            <a:spLocks noChangeShapeType="1"/>
          </p:cNvSpPr>
          <p:nvPr/>
        </p:nvSpPr>
        <p:spPr bwMode="auto">
          <a:xfrm flipH="1">
            <a:off x="3707123" y="2603299"/>
            <a:ext cx="36513" cy="35877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4840560" y="1462796"/>
            <a:ext cx="33483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>
                <a:solidFill>
                  <a:srgbClr val="0000FF"/>
                </a:solidFill>
              </a:rPr>
              <a:t>Modrá smyčka:</a:t>
            </a:r>
            <a:r>
              <a:rPr lang="cs-CZ" sz="1400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 obě jedničky platí, že </a:t>
            </a:r>
            <a:r>
              <a:rPr lang="cs-CZ" sz="1400" b="1" dirty="0" smtClean="0">
                <a:solidFill>
                  <a:srgbClr val="0000FF"/>
                </a:solidFill>
              </a:rPr>
              <a:t>B=1 </a:t>
            </a:r>
            <a:r>
              <a:rPr lang="cs-CZ" sz="1400" dirty="0">
                <a:solidFill>
                  <a:srgbClr val="0000FF"/>
                </a:solidFill>
              </a:rPr>
              <a:t>a </a:t>
            </a:r>
            <a:r>
              <a:rPr lang="cs-CZ" sz="1400" b="1" dirty="0" smtClean="0">
                <a:solidFill>
                  <a:srgbClr val="0000FF"/>
                </a:solidFill>
              </a:rPr>
              <a:t>C=0</a:t>
            </a:r>
            <a:r>
              <a:rPr lang="cs-CZ" sz="1400" dirty="0" smtClean="0">
                <a:solidFill>
                  <a:srgbClr val="0000FF"/>
                </a:solidFill>
              </a:rPr>
              <a:t>. </a:t>
            </a:r>
            <a:endParaRPr lang="cs-CZ" sz="1400" dirty="0">
              <a:solidFill>
                <a:srgbClr val="0000FF"/>
              </a:solidFill>
            </a:endParaRP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Proměnná </a:t>
            </a:r>
            <a:r>
              <a:rPr lang="cs-CZ" sz="1400" b="1" dirty="0" smtClean="0">
                <a:solidFill>
                  <a:srgbClr val="0000FF"/>
                </a:solidFill>
              </a:rPr>
              <a:t>A</a:t>
            </a:r>
            <a:r>
              <a:rPr lang="cs-CZ" sz="1400" dirty="0" smtClean="0">
                <a:solidFill>
                  <a:srgbClr val="0000FF"/>
                </a:solidFill>
              </a:rPr>
              <a:t> mění svou hodnotu, </a:t>
            </a:r>
            <a:r>
              <a:rPr lang="cs-CZ" sz="1400" dirty="0">
                <a:solidFill>
                  <a:srgbClr val="0000FF"/>
                </a:solidFill>
              </a:rPr>
              <a:t>proto v součinu nebude.</a:t>
            </a:r>
          </a:p>
        </p:txBody>
      </p:sp>
      <p:grpSp>
        <p:nvGrpSpPr>
          <p:cNvPr id="16" name="Skupina 15"/>
          <p:cNvGrpSpPr/>
          <p:nvPr/>
        </p:nvGrpSpPr>
        <p:grpSpPr>
          <a:xfrm>
            <a:off x="3416017" y="2981240"/>
            <a:ext cx="582211" cy="369332"/>
            <a:chOff x="4025610" y="2715849"/>
            <a:chExt cx="582211" cy="369332"/>
          </a:xfrm>
        </p:grpSpPr>
        <p:sp>
          <p:nvSpPr>
            <p:cNvPr id="17" name="Text Box 46"/>
            <p:cNvSpPr txBox="1">
              <a:spLocks noChangeArrowheads="1"/>
            </p:cNvSpPr>
            <p:nvPr/>
          </p:nvSpPr>
          <p:spPr bwMode="auto">
            <a:xfrm>
              <a:off x="4025610" y="2715849"/>
              <a:ext cx="58221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0000FF"/>
                  </a:solidFill>
                  <a:cs typeface="Arial" charset="0"/>
                </a:rPr>
                <a:t>B</a:t>
              </a:r>
              <a:r>
                <a:rPr lang="en-US" dirty="0" smtClean="0">
                  <a:solidFill>
                    <a:srgbClr val="0000FF"/>
                  </a:solidFill>
                  <a:cs typeface="Arial" charset="0"/>
                </a:rPr>
                <a:t>·</a:t>
              </a:r>
              <a:r>
                <a:rPr lang="cs-CZ" dirty="0" smtClean="0">
                  <a:solidFill>
                    <a:srgbClr val="0000FF"/>
                  </a:solidFill>
                  <a:cs typeface="Arial" charset="0"/>
                </a:rPr>
                <a:t>C</a:t>
              </a:r>
              <a:endParaRPr lang="en-US" dirty="0">
                <a:solidFill>
                  <a:srgbClr val="0000FF"/>
                </a:solidFill>
                <a:cs typeface="Arial" charset="0"/>
              </a:endParaRPr>
            </a:p>
          </p:txBody>
        </p:sp>
        <p:sp>
          <p:nvSpPr>
            <p:cNvPr id="18" name="Line 48"/>
            <p:cNvSpPr>
              <a:spLocks noChangeShapeType="1"/>
            </p:cNvSpPr>
            <p:nvPr/>
          </p:nvSpPr>
          <p:spPr bwMode="auto">
            <a:xfrm>
              <a:off x="4298829" y="2784901"/>
              <a:ext cx="142157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9" name="AutoShape 44"/>
          <p:cNvSpPr>
            <a:spLocks noChangeArrowheads="1"/>
          </p:cNvSpPr>
          <p:nvPr/>
        </p:nvSpPr>
        <p:spPr bwMode="auto">
          <a:xfrm>
            <a:off x="3075754" y="1753289"/>
            <a:ext cx="792163" cy="323850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Text Box 57"/>
          <p:cNvSpPr txBox="1">
            <a:spLocks noChangeArrowheads="1"/>
          </p:cNvSpPr>
          <p:nvPr/>
        </p:nvSpPr>
        <p:spPr bwMode="auto">
          <a:xfrm>
            <a:off x="4855244" y="2603299"/>
            <a:ext cx="33483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>
                <a:solidFill>
                  <a:srgbClr val="FF0000"/>
                </a:solidFill>
              </a:rPr>
              <a:t>Červená smyčka:</a:t>
            </a:r>
            <a:r>
              <a:rPr lang="cs-CZ" sz="14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Pro obě jedničky platí, že </a:t>
            </a:r>
            <a:r>
              <a:rPr lang="cs-CZ" sz="1400" b="1" dirty="0" smtClean="0">
                <a:solidFill>
                  <a:srgbClr val="FF0000"/>
                </a:solidFill>
              </a:rPr>
              <a:t>A=0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>
                <a:solidFill>
                  <a:srgbClr val="FF0000"/>
                </a:solidFill>
              </a:rPr>
              <a:t>a </a:t>
            </a:r>
            <a:r>
              <a:rPr lang="cs-CZ" sz="1400" b="1" dirty="0" smtClean="0">
                <a:solidFill>
                  <a:srgbClr val="FF0000"/>
                </a:solidFill>
              </a:rPr>
              <a:t>B=1</a:t>
            </a:r>
            <a:r>
              <a:rPr lang="cs-CZ" sz="1400" dirty="0" smtClean="0">
                <a:solidFill>
                  <a:srgbClr val="FF0000"/>
                </a:solidFill>
              </a:rPr>
              <a:t>. </a:t>
            </a:r>
            <a:endParaRPr lang="cs-CZ" sz="1400" dirty="0">
              <a:solidFill>
                <a:srgbClr val="FF0000"/>
              </a:solidFill>
            </a:endParaRP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Proměnná </a:t>
            </a:r>
            <a:r>
              <a:rPr lang="cs-CZ" sz="1400" b="1" dirty="0" smtClean="0">
                <a:solidFill>
                  <a:srgbClr val="FF0000"/>
                </a:solidFill>
              </a:rPr>
              <a:t>C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>
                <a:solidFill>
                  <a:srgbClr val="FF0000"/>
                </a:solidFill>
              </a:rPr>
              <a:t>se liší, proto v součinu nebude.</a:t>
            </a:r>
          </a:p>
        </p:txBody>
      </p:sp>
      <p:sp>
        <p:nvSpPr>
          <p:cNvPr id="21" name="Line 55"/>
          <p:cNvSpPr>
            <a:spLocks noChangeShapeType="1"/>
          </p:cNvSpPr>
          <p:nvPr/>
        </p:nvSpPr>
        <p:spPr bwMode="auto">
          <a:xfrm flipH="1">
            <a:off x="3099680" y="2040445"/>
            <a:ext cx="54322" cy="117019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22" name="Skupina 21"/>
          <p:cNvGrpSpPr/>
          <p:nvPr/>
        </p:nvGrpSpPr>
        <p:grpSpPr>
          <a:xfrm>
            <a:off x="2842147" y="3269848"/>
            <a:ext cx="569387" cy="369332"/>
            <a:chOff x="2820367" y="3753036"/>
            <a:chExt cx="569387" cy="369332"/>
          </a:xfrm>
        </p:grpSpPr>
        <p:sp>
          <p:nvSpPr>
            <p:cNvPr id="23" name="Text Box 47"/>
            <p:cNvSpPr txBox="1">
              <a:spLocks noChangeArrowheads="1"/>
            </p:cNvSpPr>
            <p:nvPr/>
          </p:nvSpPr>
          <p:spPr bwMode="auto">
            <a:xfrm>
              <a:off x="2820367" y="3753036"/>
              <a:ext cx="56938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FF0000"/>
                  </a:solidFill>
                  <a:cs typeface="Arial" charset="0"/>
                </a:rPr>
                <a:t>A</a:t>
              </a:r>
              <a:r>
                <a:rPr lang="en-US" dirty="0" smtClean="0">
                  <a:solidFill>
                    <a:srgbClr val="FF0000"/>
                  </a:solidFill>
                  <a:cs typeface="Arial" charset="0"/>
                </a:rPr>
                <a:t>·</a:t>
              </a:r>
              <a:r>
                <a:rPr lang="cs-CZ" dirty="0" smtClean="0">
                  <a:solidFill>
                    <a:srgbClr val="FF0000"/>
                  </a:solidFill>
                  <a:cs typeface="Arial" charset="0"/>
                </a:rPr>
                <a:t>B</a:t>
              </a: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4" name="Line 49"/>
            <p:cNvSpPr>
              <a:spLocks noChangeShapeType="1"/>
            </p:cNvSpPr>
            <p:nvPr/>
          </p:nvSpPr>
          <p:spPr bwMode="auto">
            <a:xfrm>
              <a:off x="2929186" y="3816049"/>
              <a:ext cx="1079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5" name="AutoShape 102"/>
          <p:cNvSpPr>
            <a:spLocks/>
          </p:cNvSpPr>
          <p:nvPr/>
        </p:nvSpPr>
        <p:spPr bwMode="auto">
          <a:xfrm>
            <a:off x="3652016" y="1725435"/>
            <a:ext cx="627621" cy="375375"/>
          </a:xfrm>
          <a:prstGeom prst="leftBracket">
            <a:avLst>
              <a:gd name="adj" fmla="val 32597"/>
            </a:avLst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AutoShape 102"/>
          <p:cNvSpPr>
            <a:spLocks/>
          </p:cNvSpPr>
          <p:nvPr/>
        </p:nvSpPr>
        <p:spPr bwMode="auto">
          <a:xfrm>
            <a:off x="1691680" y="1740448"/>
            <a:ext cx="615912" cy="336692"/>
          </a:xfrm>
          <a:prstGeom prst="leftBracket">
            <a:avLst>
              <a:gd name="adj" fmla="val 32597"/>
            </a:avLst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  <a:scene3d>
            <a:camera prst="orthographicFront">
              <a:rot lat="1080000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Text Box 57"/>
          <p:cNvSpPr txBox="1">
            <a:spLocks noChangeArrowheads="1"/>
          </p:cNvSpPr>
          <p:nvPr/>
        </p:nvSpPr>
        <p:spPr bwMode="auto">
          <a:xfrm>
            <a:off x="982867" y="4041068"/>
            <a:ext cx="37193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 smtClean="0">
                <a:solidFill>
                  <a:srgbClr val="00B050"/>
                </a:solidFill>
              </a:rPr>
              <a:t>Zelená </a:t>
            </a:r>
            <a:r>
              <a:rPr lang="cs-CZ" sz="1400" u="sng" dirty="0">
                <a:solidFill>
                  <a:srgbClr val="00B050"/>
                </a:solidFill>
              </a:rPr>
              <a:t>smyčka: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smtClean="0">
                <a:solidFill>
                  <a:srgbClr val="00B050"/>
                </a:solidFill>
              </a:rPr>
              <a:t>(i tyto buňky spolu sousedí =</a:t>
            </a:r>
            <a:r>
              <a:rPr lang="en-US" sz="1400" dirty="0" smtClean="0">
                <a:solidFill>
                  <a:srgbClr val="00B050"/>
                </a:solidFill>
              </a:rPr>
              <a:t>&gt;</a:t>
            </a:r>
            <a:r>
              <a:rPr lang="cs-CZ" sz="1400" dirty="0" smtClean="0">
                <a:solidFill>
                  <a:srgbClr val="00B050"/>
                </a:solidFill>
              </a:rPr>
              <a:t> mění se pouze 1 vstupní proměnná).</a:t>
            </a:r>
            <a:endParaRPr lang="cs-CZ" sz="1400" dirty="0">
              <a:solidFill>
                <a:srgbClr val="00B050"/>
              </a:solidFill>
            </a:endParaRPr>
          </a:p>
          <a:p>
            <a:pPr algn="ctr"/>
            <a:r>
              <a:rPr lang="cs-CZ" sz="1400" dirty="0">
                <a:solidFill>
                  <a:srgbClr val="00B050"/>
                </a:solidFill>
              </a:rPr>
              <a:t>Pro obě jedničky platí, že </a:t>
            </a:r>
            <a:r>
              <a:rPr lang="cs-CZ" sz="1400" b="1" dirty="0" smtClean="0">
                <a:solidFill>
                  <a:srgbClr val="00B050"/>
                </a:solidFill>
              </a:rPr>
              <a:t>A=0</a:t>
            </a:r>
            <a:r>
              <a:rPr lang="cs-CZ" sz="1400" dirty="0" smtClean="0">
                <a:solidFill>
                  <a:srgbClr val="00B050"/>
                </a:solidFill>
              </a:rPr>
              <a:t> </a:t>
            </a:r>
            <a:r>
              <a:rPr lang="cs-CZ" sz="1400" dirty="0">
                <a:solidFill>
                  <a:srgbClr val="00B050"/>
                </a:solidFill>
              </a:rPr>
              <a:t>a </a:t>
            </a:r>
            <a:r>
              <a:rPr lang="cs-CZ" sz="1400" b="1" dirty="0" smtClean="0">
                <a:solidFill>
                  <a:srgbClr val="00B050"/>
                </a:solidFill>
              </a:rPr>
              <a:t>C=0</a:t>
            </a:r>
            <a:r>
              <a:rPr lang="cs-CZ" sz="1400" dirty="0" smtClean="0">
                <a:solidFill>
                  <a:srgbClr val="00B050"/>
                </a:solidFill>
              </a:rPr>
              <a:t>. </a:t>
            </a:r>
            <a:endParaRPr lang="cs-CZ" sz="1400" dirty="0">
              <a:solidFill>
                <a:srgbClr val="00B050"/>
              </a:solidFill>
            </a:endParaRPr>
          </a:p>
          <a:p>
            <a:pPr algn="ctr"/>
            <a:r>
              <a:rPr lang="cs-CZ" sz="1400" dirty="0">
                <a:solidFill>
                  <a:srgbClr val="00B050"/>
                </a:solidFill>
              </a:rPr>
              <a:t>Proměnná </a:t>
            </a:r>
            <a:r>
              <a:rPr lang="cs-CZ" sz="1400" b="1" dirty="0" smtClean="0">
                <a:solidFill>
                  <a:srgbClr val="00B050"/>
                </a:solidFill>
              </a:rPr>
              <a:t>B</a:t>
            </a:r>
            <a:r>
              <a:rPr lang="cs-CZ" sz="1400" dirty="0" smtClean="0">
                <a:solidFill>
                  <a:srgbClr val="00B050"/>
                </a:solidFill>
              </a:rPr>
              <a:t> </a:t>
            </a:r>
            <a:r>
              <a:rPr lang="cs-CZ" sz="1400" dirty="0">
                <a:solidFill>
                  <a:srgbClr val="00B050"/>
                </a:solidFill>
              </a:rPr>
              <a:t>se liší, proto v součinu nebude.</a:t>
            </a:r>
          </a:p>
        </p:txBody>
      </p:sp>
      <p:sp>
        <p:nvSpPr>
          <p:cNvPr id="28" name="Line 55"/>
          <p:cNvSpPr>
            <a:spLocks noChangeShapeType="1"/>
          </p:cNvSpPr>
          <p:nvPr/>
        </p:nvSpPr>
        <p:spPr bwMode="auto">
          <a:xfrm flipH="1">
            <a:off x="1945314" y="2040445"/>
            <a:ext cx="108644" cy="900112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29" name="Skupina 28"/>
          <p:cNvGrpSpPr/>
          <p:nvPr/>
        </p:nvGrpSpPr>
        <p:grpSpPr>
          <a:xfrm>
            <a:off x="1624806" y="3020365"/>
            <a:ext cx="582211" cy="369332"/>
            <a:chOff x="1656186" y="3445675"/>
            <a:chExt cx="582211" cy="369332"/>
          </a:xfrm>
        </p:grpSpPr>
        <p:sp>
          <p:nvSpPr>
            <p:cNvPr id="30" name="Text Box 47"/>
            <p:cNvSpPr txBox="1">
              <a:spLocks noChangeArrowheads="1"/>
            </p:cNvSpPr>
            <p:nvPr/>
          </p:nvSpPr>
          <p:spPr bwMode="auto">
            <a:xfrm>
              <a:off x="1656186" y="3445675"/>
              <a:ext cx="58221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00B050"/>
                  </a:solidFill>
                  <a:cs typeface="Arial" charset="0"/>
                </a:rPr>
                <a:t>A</a:t>
              </a:r>
              <a:r>
                <a:rPr lang="en-US" dirty="0" smtClean="0">
                  <a:solidFill>
                    <a:srgbClr val="00B050"/>
                  </a:solidFill>
                  <a:cs typeface="Arial" charset="0"/>
                </a:rPr>
                <a:t>·</a:t>
              </a:r>
              <a:r>
                <a:rPr lang="cs-CZ" dirty="0" smtClean="0">
                  <a:solidFill>
                    <a:srgbClr val="00B050"/>
                  </a:solidFill>
                  <a:cs typeface="Arial" charset="0"/>
                </a:rPr>
                <a:t>C</a:t>
              </a:r>
              <a:endParaRPr lang="en-US" dirty="0">
                <a:solidFill>
                  <a:srgbClr val="00B050"/>
                </a:solidFill>
                <a:cs typeface="Arial" charset="0"/>
              </a:endParaRPr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>
              <a:off x="1764198" y="3519127"/>
              <a:ext cx="107950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>
                <a:solidFill>
                  <a:srgbClr val="00B050"/>
                </a:solidFill>
              </a:endParaRPr>
            </a:p>
          </p:txBody>
        </p:sp>
        <p:sp>
          <p:nvSpPr>
            <p:cNvPr id="32" name="Line 49"/>
            <p:cNvSpPr>
              <a:spLocks noChangeShapeType="1"/>
            </p:cNvSpPr>
            <p:nvPr/>
          </p:nvSpPr>
          <p:spPr bwMode="auto">
            <a:xfrm>
              <a:off x="1942183" y="3517601"/>
              <a:ext cx="108757" cy="1526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>
                <a:solidFill>
                  <a:srgbClr val="00B050"/>
                </a:solidFill>
              </a:endParaRPr>
            </a:p>
          </p:txBody>
        </p:sp>
      </p:grpSp>
      <p:sp>
        <p:nvSpPr>
          <p:cNvPr id="33" name="AutoShape 45"/>
          <p:cNvSpPr>
            <a:spLocks noChangeArrowheads="1"/>
          </p:cNvSpPr>
          <p:nvPr/>
        </p:nvSpPr>
        <p:spPr bwMode="auto">
          <a:xfrm>
            <a:off x="2555193" y="2214073"/>
            <a:ext cx="287337" cy="38319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Text Box 57"/>
          <p:cNvSpPr txBox="1">
            <a:spLocks noChangeArrowheads="1"/>
          </p:cNvSpPr>
          <p:nvPr/>
        </p:nvSpPr>
        <p:spPr bwMode="auto">
          <a:xfrm>
            <a:off x="4860032" y="4024257"/>
            <a:ext cx="367240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 smtClean="0">
                <a:solidFill>
                  <a:srgbClr val="000000"/>
                </a:solidFill>
              </a:rPr>
              <a:t>Černá </a:t>
            </a:r>
            <a:r>
              <a:rPr lang="cs-CZ" sz="1400" u="sng" dirty="0">
                <a:solidFill>
                  <a:srgbClr val="000000"/>
                </a:solidFill>
              </a:rPr>
              <a:t>smyčka:</a:t>
            </a:r>
            <a:r>
              <a:rPr lang="cs-CZ" sz="1400" dirty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cs-CZ" sz="1400" dirty="0">
                <a:solidFill>
                  <a:srgbClr val="000000"/>
                </a:solidFill>
              </a:rPr>
              <a:t>Pro </a:t>
            </a:r>
            <a:r>
              <a:rPr lang="cs-CZ" sz="1400" dirty="0" err="1" smtClean="0">
                <a:solidFill>
                  <a:srgbClr val="000000"/>
                </a:solidFill>
              </a:rPr>
              <a:t>jedničk</a:t>
            </a:r>
            <a:r>
              <a:rPr lang="cs-CZ" sz="1400" dirty="0" smtClean="0">
                <a:solidFill>
                  <a:srgbClr val="000000"/>
                </a:solidFill>
              </a:rPr>
              <a:t> </a:t>
            </a:r>
            <a:r>
              <a:rPr lang="cs-CZ" sz="1400" dirty="0">
                <a:solidFill>
                  <a:srgbClr val="000000"/>
                </a:solidFill>
              </a:rPr>
              <a:t>platí, že </a:t>
            </a:r>
            <a:r>
              <a:rPr lang="cs-CZ" sz="1400" b="1" dirty="0" smtClean="0">
                <a:solidFill>
                  <a:srgbClr val="000000"/>
                </a:solidFill>
              </a:rPr>
              <a:t>A=1</a:t>
            </a:r>
            <a:r>
              <a:rPr lang="cs-CZ" sz="1400" dirty="0">
                <a:solidFill>
                  <a:srgbClr val="000000"/>
                </a:solidFill>
              </a:rPr>
              <a:t>,</a:t>
            </a:r>
            <a:r>
              <a:rPr lang="cs-CZ" sz="1400" dirty="0" smtClean="0">
                <a:solidFill>
                  <a:srgbClr val="000000"/>
                </a:solidFill>
              </a:rPr>
              <a:t> </a:t>
            </a:r>
            <a:r>
              <a:rPr lang="cs-CZ" sz="1400" b="1" dirty="0" smtClean="0">
                <a:solidFill>
                  <a:srgbClr val="000000"/>
                </a:solidFill>
              </a:rPr>
              <a:t>B=0</a:t>
            </a:r>
            <a:r>
              <a:rPr lang="cs-CZ" sz="1400" dirty="0" smtClean="0">
                <a:solidFill>
                  <a:srgbClr val="000000"/>
                </a:solidFill>
              </a:rPr>
              <a:t> a </a:t>
            </a:r>
            <a:r>
              <a:rPr lang="cs-CZ" sz="1400" b="1" dirty="0" smtClean="0">
                <a:solidFill>
                  <a:srgbClr val="000000"/>
                </a:solidFill>
              </a:rPr>
              <a:t>C=1.</a:t>
            </a:r>
          </a:p>
          <a:p>
            <a:pPr algn="ctr"/>
            <a:r>
              <a:rPr lang="cs-CZ" sz="1400" dirty="0" smtClean="0">
                <a:solidFill>
                  <a:srgbClr val="000000"/>
                </a:solidFill>
              </a:rPr>
              <a:t>Vypisují se všechny 3 vstupní proměnné.</a:t>
            </a:r>
            <a:endParaRPr lang="cs-CZ" sz="1400" dirty="0">
              <a:solidFill>
                <a:srgbClr val="000000"/>
              </a:solidFill>
            </a:endParaRPr>
          </a:p>
        </p:txBody>
      </p:sp>
      <p:sp>
        <p:nvSpPr>
          <p:cNvPr id="35" name="Line 55"/>
          <p:cNvSpPr>
            <a:spLocks noChangeShapeType="1"/>
          </p:cNvSpPr>
          <p:nvPr/>
        </p:nvSpPr>
        <p:spPr bwMode="auto">
          <a:xfrm flipH="1">
            <a:off x="2555193" y="2588533"/>
            <a:ext cx="94044" cy="39270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36" name="Skupina 35"/>
          <p:cNvGrpSpPr/>
          <p:nvPr/>
        </p:nvGrpSpPr>
        <p:grpSpPr>
          <a:xfrm>
            <a:off x="2192446" y="3029805"/>
            <a:ext cx="866470" cy="369332"/>
            <a:chOff x="1896825" y="2655385"/>
            <a:chExt cx="866470" cy="369332"/>
          </a:xfrm>
        </p:grpSpPr>
        <p:sp>
          <p:nvSpPr>
            <p:cNvPr id="37" name="Text Box 47"/>
            <p:cNvSpPr txBox="1">
              <a:spLocks noChangeArrowheads="1"/>
            </p:cNvSpPr>
            <p:nvPr/>
          </p:nvSpPr>
          <p:spPr bwMode="auto">
            <a:xfrm>
              <a:off x="1896825" y="2655385"/>
              <a:ext cx="86647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cs-CZ" dirty="0" smtClean="0">
                  <a:solidFill>
                    <a:srgbClr val="000000"/>
                  </a:solidFill>
                  <a:cs typeface="Arial" charset="0"/>
                </a:rPr>
                <a:t>A</a:t>
              </a:r>
              <a:r>
                <a:rPr lang="en-US" dirty="0" smtClean="0">
                  <a:solidFill>
                    <a:srgbClr val="000000"/>
                  </a:solidFill>
                  <a:cs typeface="Arial" charset="0"/>
                </a:rPr>
                <a:t>·</a:t>
              </a:r>
              <a:r>
                <a:rPr lang="cs-CZ" dirty="0" smtClean="0">
                  <a:solidFill>
                    <a:srgbClr val="000000"/>
                  </a:solidFill>
                  <a:cs typeface="Arial" charset="0"/>
                </a:rPr>
                <a:t>B</a:t>
              </a:r>
              <a:r>
                <a:rPr lang="en-US" dirty="0" smtClean="0">
                  <a:solidFill>
                    <a:srgbClr val="000000"/>
                  </a:solidFill>
                  <a:cs typeface="Arial" charset="0"/>
                </a:rPr>
                <a:t>·</a:t>
              </a:r>
              <a:r>
                <a:rPr lang="cs-CZ" dirty="0" smtClean="0">
                  <a:solidFill>
                    <a:srgbClr val="000000"/>
                  </a:solidFill>
                  <a:cs typeface="Arial" charset="0"/>
                </a:rPr>
                <a:t>C</a:t>
              </a:r>
              <a:endParaRPr lang="en-US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8" name="Line 49"/>
            <p:cNvSpPr>
              <a:spLocks noChangeShapeType="1"/>
            </p:cNvSpPr>
            <p:nvPr/>
          </p:nvSpPr>
          <p:spPr bwMode="auto">
            <a:xfrm>
              <a:off x="2198929" y="2720496"/>
              <a:ext cx="1079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>
                <a:solidFill>
                  <a:srgbClr val="00B050"/>
                </a:solidFill>
              </a:endParaRPr>
            </a:p>
          </p:txBody>
        </p:sp>
      </p:grpSp>
      <p:sp>
        <p:nvSpPr>
          <p:cNvPr id="39" name="TextovéPole 38"/>
          <p:cNvSpPr txBox="1"/>
          <p:nvPr/>
        </p:nvSpPr>
        <p:spPr>
          <a:xfrm>
            <a:off x="446900" y="5338720"/>
            <a:ext cx="301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Výsledná funkce :</a:t>
            </a:r>
          </a:p>
        </p:txBody>
      </p:sp>
      <p:grpSp>
        <p:nvGrpSpPr>
          <p:cNvPr id="58" name="Skupina 57"/>
          <p:cNvGrpSpPr/>
          <p:nvPr/>
        </p:nvGrpSpPr>
        <p:grpSpPr>
          <a:xfrm>
            <a:off x="3743636" y="5563858"/>
            <a:ext cx="4814913" cy="707886"/>
            <a:chOff x="3743636" y="5563858"/>
            <a:chExt cx="4814913" cy="707886"/>
          </a:xfrm>
        </p:grpSpPr>
        <p:sp>
          <p:nvSpPr>
            <p:cNvPr id="40" name="TextovéPole 39"/>
            <p:cNvSpPr txBox="1"/>
            <p:nvPr/>
          </p:nvSpPr>
          <p:spPr>
            <a:xfrm>
              <a:off x="3743636" y="5563858"/>
              <a:ext cx="48149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(1)</a:t>
              </a:r>
              <a:r>
                <a:rPr lang="cs-CZ" sz="2200" b="1" dirty="0" smtClean="0"/>
                <a:t> = </a:t>
              </a:r>
              <a:r>
                <a:rPr lang="en-US" sz="2200" b="1" dirty="0" smtClean="0">
                  <a:solidFill>
                    <a:srgbClr val="000000"/>
                  </a:solidFill>
                </a:rPr>
                <a:t>B</a:t>
              </a:r>
              <a:r>
                <a:rPr lang="en-US" sz="2200" b="1" dirty="0" smtClean="0">
                  <a:solidFill>
                    <a:srgbClr val="000000"/>
                  </a:solidFill>
                  <a:cs typeface="Arial" charset="0"/>
                </a:rPr>
                <a:t>·C + A·B + A·C +  A·B·C</a:t>
              </a:r>
              <a:endParaRPr lang="cs-CZ" sz="2200" b="1" dirty="0">
                <a:solidFill>
                  <a:srgbClr val="000000"/>
                </a:solidFill>
              </a:endParaRPr>
            </a:p>
            <a:p>
              <a:endParaRPr lang="cs-CZ" dirty="0" smtClean="0"/>
            </a:p>
          </p:txBody>
        </p:sp>
        <p:cxnSp>
          <p:nvCxnSpPr>
            <p:cNvPr id="47" name="Přímá spojnice 46"/>
            <p:cNvCxnSpPr/>
            <p:nvPr/>
          </p:nvCxnSpPr>
          <p:spPr>
            <a:xfrm>
              <a:off x="4701188" y="5629013"/>
              <a:ext cx="14763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Přímá spojnice 49"/>
            <p:cNvCxnSpPr/>
            <p:nvPr/>
          </p:nvCxnSpPr>
          <p:spPr>
            <a:xfrm>
              <a:off x="6730965" y="5641300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/>
            <p:nvPr/>
          </p:nvCxnSpPr>
          <p:spPr>
            <a:xfrm>
              <a:off x="6014685" y="5640538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>
              <a:off x="5768939" y="5640538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5089489" y="5629013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 Box 52"/>
          <p:cNvSpPr txBox="1">
            <a:spLocks noChangeArrowheads="1"/>
          </p:cNvSpPr>
          <p:nvPr/>
        </p:nvSpPr>
        <p:spPr bwMode="auto">
          <a:xfrm>
            <a:off x="431673" y="476926"/>
            <a:ext cx="82093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Ukázka </a:t>
            </a:r>
            <a:r>
              <a:rPr lang="en-US" sz="2200" b="1" u="sng" dirty="0" err="1" smtClean="0">
                <a:solidFill>
                  <a:srgbClr val="000000"/>
                </a:solidFill>
              </a:rPr>
              <a:t>minimalizace</a:t>
            </a:r>
            <a:r>
              <a:rPr lang="cs-CZ" sz="2200" b="1" u="sng" dirty="0" smtClean="0">
                <a:solidFill>
                  <a:srgbClr val="000000"/>
                </a:solidFill>
              </a:rPr>
              <a:t> logické </a:t>
            </a:r>
            <a:r>
              <a:rPr lang="cs-CZ" sz="2200" b="1" u="sng" dirty="0">
                <a:solidFill>
                  <a:srgbClr val="000000"/>
                </a:solidFill>
              </a:rPr>
              <a:t>funkce z </a:t>
            </a:r>
            <a:r>
              <a:rPr lang="cs-CZ" sz="2200" b="1" u="sng" dirty="0" err="1">
                <a:solidFill>
                  <a:srgbClr val="000000"/>
                </a:solidFill>
              </a:rPr>
              <a:t>Karnaughovy</a:t>
            </a:r>
            <a:r>
              <a:rPr lang="cs-CZ" sz="2200" b="1" u="sng" dirty="0">
                <a:solidFill>
                  <a:srgbClr val="000000"/>
                </a:solidFill>
              </a:rPr>
              <a:t> mapy:</a:t>
            </a:r>
          </a:p>
        </p:txBody>
      </p:sp>
    </p:spTree>
    <p:extLst>
      <p:ext uri="{BB962C8B-B14F-4D97-AF65-F5344CB8AC3E}">
        <p14:creationId xmlns:p14="http://schemas.microsoft.com/office/powerpoint/2010/main" val="282800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9" grpId="0" animBg="1"/>
      <p:bldP spid="20" grpId="0"/>
      <p:bldP spid="21" grpId="0" animBg="1"/>
      <p:bldP spid="25" grpId="0" animBg="1"/>
      <p:bldP spid="26" grpId="0" animBg="1"/>
      <p:bldP spid="27" grpId="0"/>
      <p:bldP spid="28" grpId="0" animBg="1"/>
      <p:bldP spid="33" grpId="0" animBg="1"/>
      <p:bldP spid="34" grpId="0"/>
      <p:bldP spid="35" grpId="0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102"/>
          <p:cNvSpPr>
            <a:spLocks/>
          </p:cNvSpPr>
          <p:nvPr/>
        </p:nvSpPr>
        <p:spPr bwMode="auto">
          <a:xfrm>
            <a:off x="4860032" y="2175422"/>
            <a:ext cx="431800" cy="360363"/>
          </a:xfrm>
          <a:prstGeom prst="leftBracket">
            <a:avLst>
              <a:gd name="adj" fmla="val 32597"/>
            </a:avLst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  <a:scene3d>
            <a:camera prst="orthographicFront">
              <a:rot lat="0" lon="54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54" name="Skupina 53"/>
          <p:cNvGrpSpPr/>
          <p:nvPr/>
        </p:nvGrpSpPr>
        <p:grpSpPr>
          <a:xfrm>
            <a:off x="1011448" y="1441203"/>
            <a:ext cx="3086100" cy="1828800"/>
            <a:chOff x="1512169" y="1735963"/>
            <a:chExt cx="3086100" cy="1828800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2169" y="1735963"/>
              <a:ext cx="308610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TextovéPole 55"/>
            <p:cNvSpPr txBox="1"/>
            <p:nvPr/>
          </p:nvSpPr>
          <p:spPr>
            <a:xfrm>
              <a:off x="2336221" y="2473885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57" name="TextovéPole 56"/>
            <p:cNvSpPr txBox="1"/>
            <p:nvPr/>
          </p:nvSpPr>
          <p:spPr>
            <a:xfrm>
              <a:off x="2873129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58" name="TextovéPole 57"/>
            <p:cNvSpPr txBox="1"/>
            <p:nvPr/>
          </p:nvSpPr>
          <p:spPr>
            <a:xfrm>
              <a:off x="3418311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59" name="TextovéPole 58"/>
            <p:cNvSpPr txBox="1"/>
            <p:nvPr/>
          </p:nvSpPr>
          <p:spPr>
            <a:xfrm>
              <a:off x="3922367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60" name="TextovéPole 59"/>
            <p:cNvSpPr txBox="1"/>
            <p:nvPr/>
          </p:nvSpPr>
          <p:spPr>
            <a:xfrm>
              <a:off x="233819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61" name="TextovéPole 60"/>
            <p:cNvSpPr txBox="1"/>
            <p:nvPr/>
          </p:nvSpPr>
          <p:spPr>
            <a:xfrm>
              <a:off x="2873129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62" name="TextovéPole 61"/>
            <p:cNvSpPr txBox="1"/>
            <p:nvPr/>
          </p:nvSpPr>
          <p:spPr>
            <a:xfrm>
              <a:off x="341831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63" name="TextovéPole 62"/>
            <p:cNvSpPr txBox="1"/>
            <p:nvPr/>
          </p:nvSpPr>
          <p:spPr>
            <a:xfrm>
              <a:off x="3922367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</p:grpSp>
      <p:sp>
        <p:nvSpPr>
          <p:cNvPr id="64" name="AutoShape 43"/>
          <p:cNvSpPr>
            <a:spLocks noChangeArrowheads="1"/>
          </p:cNvSpPr>
          <p:nvPr/>
        </p:nvSpPr>
        <p:spPr bwMode="auto">
          <a:xfrm>
            <a:off x="2983136" y="2133789"/>
            <a:ext cx="811213" cy="900113"/>
          </a:xfrm>
          <a:prstGeom prst="roundRect">
            <a:avLst>
              <a:gd name="adj" fmla="val 19579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AutoShape 44"/>
          <p:cNvSpPr>
            <a:spLocks noChangeArrowheads="1"/>
          </p:cNvSpPr>
          <p:nvPr/>
        </p:nvSpPr>
        <p:spPr bwMode="auto">
          <a:xfrm>
            <a:off x="1785367" y="2664570"/>
            <a:ext cx="2008982" cy="360362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Line 52"/>
          <p:cNvSpPr>
            <a:spLocks noChangeShapeType="1"/>
          </p:cNvSpPr>
          <p:nvPr/>
        </p:nvSpPr>
        <p:spPr bwMode="auto">
          <a:xfrm>
            <a:off x="3170287" y="3024932"/>
            <a:ext cx="218455" cy="3603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" name="Line 51"/>
          <p:cNvSpPr>
            <a:spLocks noChangeShapeType="1"/>
          </p:cNvSpPr>
          <p:nvPr/>
        </p:nvSpPr>
        <p:spPr bwMode="auto">
          <a:xfrm>
            <a:off x="2128676" y="3035164"/>
            <a:ext cx="661181" cy="39687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9" name="TextovéPole 68"/>
          <p:cNvSpPr txBox="1"/>
          <p:nvPr/>
        </p:nvSpPr>
        <p:spPr>
          <a:xfrm>
            <a:off x="1894494" y="3432040"/>
            <a:ext cx="2177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Y</a:t>
            </a:r>
            <a:r>
              <a:rPr lang="cs-CZ" sz="2200" b="1" baseline="-25000" dirty="0" smtClean="0"/>
              <a:t>(1)</a:t>
            </a:r>
            <a:r>
              <a:rPr lang="cs-CZ" sz="2200" b="1" dirty="0" smtClean="0"/>
              <a:t> = </a:t>
            </a:r>
            <a:r>
              <a:rPr lang="en-US" sz="22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200" b="1" dirty="0" smtClean="0">
                <a:solidFill>
                  <a:srgbClr val="0000FF"/>
                </a:solidFill>
                <a:cs typeface="Arial" charset="0"/>
              </a:rPr>
              <a:t>A</a:t>
            </a:r>
            <a:r>
              <a:rPr lang="cs-CZ" sz="22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200" b="1" dirty="0" smtClean="0">
                <a:solidFill>
                  <a:srgbClr val="000000"/>
                </a:solidFill>
                <a:cs typeface="Arial" charset="0"/>
              </a:rPr>
              <a:t>+ </a:t>
            </a:r>
            <a:r>
              <a:rPr lang="en-US" sz="2200" b="1" dirty="0" smtClean="0">
                <a:solidFill>
                  <a:srgbClr val="FF0000"/>
                </a:solidFill>
                <a:cs typeface="Arial" charset="0"/>
              </a:rPr>
              <a:t>B</a:t>
            </a:r>
            <a:endParaRPr lang="cs-CZ" dirty="0" smtClean="0"/>
          </a:p>
        </p:txBody>
      </p:sp>
      <p:sp>
        <p:nvSpPr>
          <p:cNvPr id="75" name="Text Box 5"/>
          <p:cNvSpPr txBox="1">
            <a:spLocks noChangeArrowheads="1"/>
          </p:cNvSpPr>
          <p:nvPr/>
        </p:nvSpPr>
        <p:spPr bwMode="auto">
          <a:xfrm>
            <a:off x="2119753" y="469307"/>
            <a:ext cx="563048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Minimalizuj funkci z </a:t>
            </a:r>
            <a:r>
              <a:rPr lang="cs-CZ" sz="2200" b="1" u="sng" dirty="0" err="1">
                <a:solidFill>
                  <a:srgbClr val="000000"/>
                </a:solidFill>
              </a:rPr>
              <a:t>Karnaughovy</a:t>
            </a:r>
            <a:r>
              <a:rPr lang="cs-CZ" sz="2200" b="1" u="sng" dirty="0">
                <a:solidFill>
                  <a:srgbClr val="000000"/>
                </a:solidFill>
              </a:rPr>
              <a:t> </a:t>
            </a:r>
            <a:r>
              <a:rPr lang="cs-CZ" sz="2200" b="1" u="sng" dirty="0" smtClean="0">
                <a:solidFill>
                  <a:srgbClr val="000000"/>
                </a:solidFill>
              </a:rPr>
              <a:t>mapy pro 3 vstupní proměnné (podle 1)</a:t>
            </a:r>
            <a:r>
              <a:rPr lang="cs-CZ" u="sng" dirty="0" smtClean="0">
                <a:solidFill>
                  <a:srgbClr val="000000"/>
                </a:solidFill>
              </a:rPr>
              <a:t>:</a:t>
            </a:r>
            <a:endParaRPr lang="cs-CZ" u="sng" dirty="0">
              <a:solidFill>
                <a:srgbClr val="000000"/>
              </a:solidFill>
            </a:endParaRPr>
          </a:p>
        </p:txBody>
      </p:sp>
      <p:grpSp>
        <p:nvGrpSpPr>
          <p:cNvPr id="76" name="Skupina 75"/>
          <p:cNvGrpSpPr/>
          <p:nvPr/>
        </p:nvGrpSpPr>
        <p:grpSpPr>
          <a:xfrm>
            <a:off x="4497393" y="1430830"/>
            <a:ext cx="3086100" cy="1828800"/>
            <a:chOff x="1512169" y="1735963"/>
            <a:chExt cx="3086100" cy="1828800"/>
          </a:xfrm>
        </p:grpSpPr>
        <p:pic>
          <p:nvPicPr>
            <p:cNvPr id="77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2169" y="1735963"/>
              <a:ext cx="308610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8" name="TextovéPole 77"/>
            <p:cNvSpPr txBox="1"/>
            <p:nvPr/>
          </p:nvSpPr>
          <p:spPr>
            <a:xfrm>
              <a:off x="2336221" y="2473885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79" name="TextovéPole 78"/>
            <p:cNvSpPr txBox="1"/>
            <p:nvPr/>
          </p:nvSpPr>
          <p:spPr>
            <a:xfrm>
              <a:off x="2873129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3418311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81" name="TextovéPole 80"/>
            <p:cNvSpPr txBox="1"/>
            <p:nvPr/>
          </p:nvSpPr>
          <p:spPr>
            <a:xfrm>
              <a:off x="3922367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82" name="TextovéPole 81"/>
            <p:cNvSpPr txBox="1"/>
            <p:nvPr/>
          </p:nvSpPr>
          <p:spPr>
            <a:xfrm>
              <a:off x="233819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83" name="TextovéPole 82"/>
            <p:cNvSpPr txBox="1"/>
            <p:nvPr/>
          </p:nvSpPr>
          <p:spPr>
            <a:xfrm>
              <a:off x="2873129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84" name="TextovéPole 83"/>
            <p:cNvSpPr txBox="1"/>
            <p:nvPr/>
          </p:nvSpPr>
          <p:spPr>
            <a:xfrm>
              <a:off x="341831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85" name="TextovéPole 84"/>
            <p:cNvSpPr txBox="1"/>
            <p:nvPr/>
          </p:nvSpPr>
          <p:spPr>
            <a:xfrm>
              <a:off x="3922367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</p:grpSp>
      <p:sp>
        <p:nvSpPr>
          <p:cNvPr id="86" name="AutoShape 102"/>
          <p:cNvSpPr>
            <a:spLocks/>
          </p:cNvSpPr>
          <p:nvPr/>
        </p:nvSpPr>
        <p:spPr bwMode="auto">
          <a:xfrm>
            <a:off x="6890837" y="2133789"/>
            <a:ext cx="692656" cy="900113"/>
          </a:xfrm>
          <a:prstGeom prst="leftBracket">
            <a:avLst>
              <a:gd name="adj" fmla="val 32597"/>
            </a:avLst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AutoShape 103"/>
          <p:cNvSpPr>
            <a:spLocks/>
          </p:cNvSpPr>
          <p:nvPr/>
        </p:nvSpPr>
        <p:spPr bwMode="auto">
          <a:xfrm flipH="1">
            <a:off x="5075931" y="2133789"/>
            <a:ext cx="535514" cy="900113"/>
          </a:xfrm>
          <a:prstGeom prst="leftBracket">
            <a:avLst>
              <a:gd name="adj" fmla="val 32597"/>
            </a:avLst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51"/>
          <p:cNvSpPr>
            <a:spLocks noChangeShapeType="1"/>
          </p:cNvSpPr>
          <p:nvPr/>
        </p:nvSpPr>
        <p:spPr bwMode="auto">
          <a:xfrm flipH="1">
            <a:off x="6403535" y="2873128"/>
            <a:ext cx="518777" cy="558911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9" name="Line 51"/>
          <p:cNvSpPr>
            <a:spLocks noChangeShapeType="1"/>
          </p:cNvSpPr>
          <p:nvPr/>
        </p:nvSpPr>
        <p:spPr bwMode="auto">
          <a:xfrm>
            <a:off x="5498067" y="2954146"/>
            <a:ext cx="648317" cy="477894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93" name="Skupina 92"/>
          <p:cNvGrpSpPr/>
          <p:nvPr/>
        </p:nvGrpSpPr>
        <p:grpSpPr>
          <a:xfrm>
            <a:off x="5291832" y="3432039"/>
            <a:ext cx="2177284" cy="430887"/>
            <a:chOff x="5291832" y="3432039"/>
            <a:chExt cx="2177284" cy="430887"/>
          </a:xfrm>
        </p:grpSpPr>
        <p:sp>
          <p:nvSpPr>
            <p:cNvPr id="90" name="TextovéPole 89"/>
            <p:cNvSpPr txBox="1"/>
            <p:nvPr/>
          </p:nvSpPr>
          <p:spPr>
            <a:xfrm>
              <a:off x="5291832" y="3432039"/>
              <a:ext cx="217728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(1)</a:t>
              </a:r>
              <a:r>
                <a:rPr lang="cs-CZ" sz="2200" b="1" dirty="0" smtClean="0"/>
                <a:t> = </a:t>
              </a:r>
              <a:r>
                <a:rPr lang="en-US" sz="2200" b="1" dirty="0" smtClean="0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cs-CZ" sz="2200" b="1" dirty="0" smtClean="0">
                  <a:solidFill>
                    <a:srgbClr val="00B050"/>
                  </a:solidFill>
                  <a:cs typeface="Arial" charset="0"/>
                </a:rPr>
                <a:t>C</a:t>
              </a:r>
              <a:endParaRPr lang="cs-CZ" dirty="0" smtClean="0"/>
            </a:p>
          </p:txBody>
        </p:sp>
        <p:cxnSp>
          <p:nvCxnSpPr>
            <p:cNvPr id="91" name="Přímá spojnice 90"/>
            <p:cNvCxnSpPr/>
            <p:nvPr/>
          </p:nvCxnSpPr>
          <p:spPr>
            <a:xfrm>
              <a:off x="6080436" y="3513796"/>
              <a:ext cx="147638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Skupina 93"/>
          <p:cNvGrpSpPr/>
          <p:nvPr/>
        </p:nvGrpSpPr>
        <p:grpSpPr>
          <a:xfrm>
            <a:off x="987153" y="3945430"/>
            <a:ext cx="3086100" cy="1828800"/>
            <a:chOff x="1512169" y="1735963"/>
            <a:chExt cx="3086100" cy="1828800"/>
          </a:xfrm>
        </p:grpSpPr>
        <p:pic>
          <p:nvPicPr>
            <p:cNvPr id="9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2169" y="1735963"/>
              <a:ext cx="308610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6" name="TextovéPole 95"/>
            <p:cNvSpPr txBox="1"/>
            <p:nvPr/>
          </p:nvSpPr>
          <p:spPr>
            <a:xfrm>
              <a:off x="2336221" y="2473885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97" name="TextovéPole 96"/>
            <p:cNvSpPr txBox="1"/>
            <p:nvPr/>
          </p:nvSpPr>
          <p:spPr>
            <a:xfrm>
              <a:off x="2873129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98" name="TextovéPole 97"/>
            <p:cNvSpPr txBox="1"/>
            <p:nvPr/>
          </p:nvSpPr>
          <p:spPr>
            <a:xfrm>
              <a:off x="3418311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99" name="TextovéPole 98"/>
            <p:cNvSpPr txBox="1"/>
            <p:nvPr/>
          </p:nvSpPr>
          <p:spPr>
            <a:xfrm>
              <a:off x="3922367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100" name="TextovéPole 99"/>
            <p:cNvSpPr txBox="1"/>
            <p:nvPr/>
          </p:nvSpPr>
          <p:spPr>
            <a:xfrm>
              <a:off x="233819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101" name="TextovéPole 100"/>
            <p:cNvSpPr txBox="1"/>
            <p:nvPr/>
          </p:nvSpPr>
          <p:spPr>
            <a:xfrm>
              <a:off x="2873129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02" name="TextovéPole 101"/>
            <p:cNvSpPr txBox="1"/>
            <p:nvPr/>
          </p:nvSpPr>
          <p:spPr>
            <a:xfrm>
              <a:off x="341831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03" name="TextovéPole 102"/>
            <p:cNvSpPr txBox="1"/>
            <p:nvPr/>
          </p:nvSpPr>
          <p:spPr>
            <a:xfrm>
              <a:off x="3922367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</p:grpSp>
      <p:grpSp>
        <p:nvGrpSpPr>
          <p:cNvPr id="104" name="Skupina 103"/>
          <p:cNvGrpSpPr/>
          <p:nvPr/>
        </p:nvGrpSpPr>
        <p:grpSpPr>
          <a:xfrm>
            <a:off x="4466994" y="3953618"/>
            <a:ext cx="3086100" cy="1828800"/>
            <a:chOff x="1512169" y="1735963"/>
            <a:chExt cx="3086100" cy="1828800"/>
          </a:xfrm>
        </p:grpSpPr>
        <p:pic>
          <p:nvPicPr>
            <p:cNvPr id="10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2169" y="1735963"/>
              <a:ext cx="308610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6" name="TextovéPole 105"/>
            <p:cNvSpPr txBox="1"/>
            <p:nvPr/>
          </p:nvSpPr>
          <p:spPr>
            <a:xfrm>
              <a:off x="2336221" y="2473885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07" name="TextovéPole 106"/>
            <p:cNvSpPr txBox="1"/>
            <p:nvPr/>
          </p:nvSpPr>
          <p:spPr>
            <a:xfrm>
              <a:off x="2873129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08" name="TextovéPole 107"/>
            <p:cNvSpPr txBox="1"/>
            <p:nvPr/>
          </p:nvSpPr>
          <p:spPr>
            <a:xfrm>
              <a:off x="3418311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09" name="TextovéPole 108"/>
            <p:cNvSpPr txBox="1"/>
            <p:nvPr/>
          </p:nvSpPr>
          <p:spPr>
            <a:xfrm>
              <a:off x="3922367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10" name="TextovéPole 109"/>
            <p:cNvSpPr txBox="1"/>
            <p:nvPr/>
          </p:nvSpPr>
          <p:spPr>
            <a:xfrm>
              <a:off x="233819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11" name="TextovéPole 110"/>
            <p:cNvSpPr txBox="1"/>
            <p:nvPr/>
          </p:nvSpPr>
          <p:spPr>
            <a:xfrm>
              <a:off x="2873129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12" name="TextovéPole 111"/>
            <p:cNvSpPr txBox="1"/>
            <p:nvPr/>
          </p:nvSpPr>
          <p:spPr>
            <a:xfrm>
              <a:off x="341831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113" name="TextovéPole 112"/>
            <p:cNvSpPr txBox="1"/>
            <p:nvPr/>
          </p:nvSpPr>
          <p:spPr>
            <a:xfrm>
              <a:off x="3922367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</p:grpSp>
      <p:sp>
        <p:nvSpPr>
          <p:cNvPr id="114" name="AutoShape 305"/>
          <p:cNvSpPr>
            <a:spLocks noChangeArrowheads="1"/>
          </p:cNvSpPr>
          <p:nvPr/>
        </p:nvSpPr>
        <p:spPr bwMode="auto">
          <a:xfrm>
            <a:off x="2348113" y="4681129"/>
            <a:ext cx="865187" cy="865188"/>
          </a:xfrm>
          <a:prstGeom prst="roundRect">
            <a:avLst>
              <a:gd name="adj" fmla="val 17431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AutoShape 305"/>
          <p:cNvSpPr>
            <a:spLocks noChangeArrowheads="1"/>
          </p:cNvSpPr>
          <p:nvPr/>
        </p:nvSpPr>
        <p:spPr bwMode="auto">
          <a:xfrm>
            <a:off x="5271955" y="4681129"/>
            <a:ext cx="1965210" cy="865188"/>
          </a:xfrm>
          <a:prstGeom prst="roundRect">
            <a:avLst>
              <a:gd name="adj" fmla="val 17431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TextovéPole 116"/>
          <p:cNvSpPr txBox="1"/>
          <p:nvPr/>
        </p:nvSpPr>
        <p:spPr>
          <a:xfrm>
            <a:off x="5198963" y="5782418"/>
            <a:ext cx="2177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Y</a:t>
            </a:r>
            <a:r>
              <a:rPr lang="cs-CZ" sz="2200" b="1" baseline="-25000" dirty="0" smtClean="0"/>
              <a:t>(1)</a:t>
            </a:r>
            <a:r>
              <a:rPr lang="cs-CZ" sz="2200" b="1" dirty="0" smtClean="0"/>
              <a:t> = </a:t>
            </a:r>
            <a:r>
              <a:rPr lang="en-US" sz="22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2200" b="1" dirty="0" smtClean="0">
                <a:solidFill>
                  <a:srgbClr val="000000"/>
                </a:solidFill>
                <a:cs typeface="Arial" charset="0"/>
              </a:rPr>
              <a:t>1</a:t>
            </a:r>
            <a:endParaRPr lang="cs-CZ" dirty="0" smtClean="0"/>
          </a:p>
        </p:txBody>
      </p:sp>
      <p:sp>
        <p:nvSpPr>
          <p:cNvPr id="119" name="TextovéPole 118"/>
          <p:cNvSpPr txBox="1"/>
          <p:nvPr/>
        </p:nvSpPr>
        <p:spPr>
          <a:xfrm>
            <a:off x="1701216" y="5753386"/>
            <a:ext cx="2177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Y</a:t>
            </a:r>
            <a:r>
              <a:rPr lang="cs-CZ" sz="2200" b="1" baseline="-25000" dirty="0" smtClean="0"/>
              <a:t>(1)</a:t>
            </a:r>
            <a:r>
              <a:rPr lang="cs-CZ" sz="2200" b="1" dirty="0" smtClean="0"/>
              <a:t> = </a:t>
            </a:r>
            <a:r>
              <a:rPr lang="en-US" sz="22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2200" b="1" dirty="0" smtClean="0">
                <a:solidFill>
                  <a:srgbClr val="0000FF"/>
                </a:solidFill>
                <a:cs typeface="Arial" charset="0"/>
              </a:rPr>
              <a:t>C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7760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6" grpId="0" animBg="1"/>
      <p:bldP spid="67" grpId="0" animBg="1"/>
      <p:bldP spid="69" grpId="0"/>
      <p:bldP spid="75" grpId="0"/>
      <p:bldP spid="86" grpId="0" animBg="1"/>
      <p:bldP spid="87" grpId="0" animBg="1"/>
      <p:bldP spid="88" grpId="0" animBg="1"/>
      <p:bldP spid="89" grpId="0" animBg="1"/>
      <p:bldP spid="114" grpId="0" animBg="1"/>
      <p:bldP spid="115" grpId="0" animBg="1"/>
      <p:bldP spid="117" grpId="0"/>
      <p:bldP spid="1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2174134" y="476926"/>
            <a:ext cx="472437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sz="2200" b="1" u="sng" dirty="0" smtClean="0">
                <a:solidFill>
                  <a:srgbClr val="000000"/>
                </a:solidFill>
              </a:rPr>
              <a:t>Ukázka výpisu </a:t>
            </a:r>
            <a:r>
              <a:rPr lang="cs-CZ" sz="2200" b="1" u="sng" dirty="0">
                <a:solidFill>
                  <a:srgbClr val="000000"/>
                </a:solidFill>
              </a:rPr>
              <a:t>z </a:t>
            </a:r>
            <a:r>
              <a:rPr lang="cs-CZ" sz="2200" b="1" u="sng" dirty="0" smtClean="0">
                <a:solidFill>
                  <a:srgbClr val="000000"/>
                </a:solidFill>
              </a:rPr>
              <a:t>K-mapy podle 0:</a:t>
            </a:r>
            <a:endParaRPr lang="cs-CZ" sz="2200" b="1" u="sng" dirty="0">
              <a:solidFill>
                <a:srgbClr val="000000"/>
              </a:solidFill>
            </a:endParaRPr>
          </a:p>
        </p:txBody>
      </p:sp>
      <p:grpSp>
        <p:nvGrpSpPr>
          <p:cNvPr id="21" name="Skupina 20"/>
          <p:cNvGrpSpPr/>
          <p:nvPr/>
        </p:nvGrpSpPr>
        <p:grpSpPr>
          <a:xfrm>
            <a:off x="1231716" y="1508832"/>
            <a:ext cx="3086100" cy="1828800"/>
            <a:chOff x="1512169" y="1735963"/>
            <a:chExt cx="3086100" cy="1828800"/>
          </a:xfrm>
        </p:grpSpPr>
        <p:pic>
          <p:nvPicPr>
            <p:cNvPr id="2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2169" y="1735963"/>
              <a:ext cx="308610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" name="TextovéPole 22"/>
            <p:cNvSpPr txBox="1"/>
            <p:nvPr/>
          </p:nvSpPr>
          <p:spPr>
            <a:xfrm>
              <a:off x="2336221" y="2473885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2873129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3418311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3922367" y="246569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233819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2873129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29" name="TextovéPole 28"/>
            <p:cNvSpPr txBox="1"/>
            <p:nvPr/>
          </p:nvSpPr>
          <p:spPr>
            <a:xfrm>
              <a:off x="3418311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0</a:t>
              </a:r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3922367" y="29593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1</a:t>
              </a:r>
            </a:p>
          </p:txBody>
        </p:sp>
      </p:grpSp>
      <p:sp>
        <p:nvSpPr>
          <p:cNvPr id="31" name="AutoShape 44"/>
          <p:cNvSpPr>
            <a:spLocks noChangeArrowheads="1"/>
          </p:cNvSpPr>
          <p:nvPr/>
        </p:nvSpPr>
        <p:spPr bwMode="auto">
          <a:xfrm>
            <a:off x="1969729" y="2741169"/>
            <a:ext cx="1004491" cy="360362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AutoShape 44"/>
          <p:cNvSpPr>
            <a:spLocks noChangeArrowheads="1"/>
          </p:cNvSpPr>
          <p:nvPr/>
        </p:nvSpPr>
        <p:spPr bwMode="auto">
          <a:xfrm>
            <a:off x="2569761" y="2737685"/>
            <a:ext cx="1004491" cy="360362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AutoShape 44"/>
          <p:cNvSpPr>
            <a:spLocks noChangeArrowheads="1"/>
          </p:cNvSpPr>
          <p:nvPr/>
        </p:nvSpPr>
        <p:spPr bwMode="auto">
          <a:xfrm>
            <a:off x="2543469" y="3521456"/>
            <a:ext cx="1004491" cy="360362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scene3d>
            <a:camera prst="orthographicFront">
              <a:rot lat="540000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AutoShape 44"/>
          <p:cNvSpPr>
            <a:spLocks noChangeArrowheads="1"/>
          </p:cNvSpPr>
          <p:nvPr/>
        </p:nvSpPr>
        <p:spPr bwMode="auto">
          <a:xfrm>
            <a:off x="2547990" y="2238566"/>
            <a:ext cx="408734" cy="856853"/>
          </a:xfrm>
          <a:prstGeom prst="roundRect">
            <a:avLst>
              <a:gd name="adj" fmla="val 46153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55"/>
          <p:cNvSpPr>
            <a:spLocks noChangeShapeType="1"/>
          </p:cNvSpPr>
          <p:nvPr/>
        </p:nvSpPr>
        <p:spPr bwMode="auto">
          <a:xfrm flipV="1">
            <a:off x="2851018" y="1725061"/>
            <a:ext cx="389392" cy="52169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" name="Line 55"/>
          <p:cNvSpPr>
            <a:spLocks noChangeShapeType="1"/>
          </p:cNvSpPr>
          <p:nvPr/>
        </p:nvSpPr>
        <p:spPr bwMode="auto">
          <a:xfrm>
            <a:off x="3118082" y="3098048"/>
            <a:ext cx="163792" cy="36225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7" name="Line 54"/>
          <p:cNvSpPr>
            <a:spLocks noChangeShapeType="1"/>
          </p:cNvSpPr>
          <p:nvPr/>
        </p:nvSpPr>
        <p:spPr bwMode="auto">
          <a:xfrm flipH="1">
            <a:off x="2325543" y="3101531"/>
            <a:ext cx="36513" cy="35877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38" name="Skupina 37"/>
          <p:cNvGrpSpPr/>
          <p:nvPr/>
        </p:nvGrpSpPr>
        <p:grpSpPr>
          <a:xfrm>
            <a:off x="3045714" y="3537376"/>
            <a:ext cx="639919" cy="369332"/>
            <a:chOff x="2820367" y="3753036"/>
            <a:chExt cx="639919" cy="369332"/>
          </a:xfrm>
        </p:grpSpPr>
        <p:sp>
          <p:nvSpPr>
            <p:cNvPr id="39" name="Text Box 47"/>
            <p:cNvSpPr txBox="1">
              <a:spLocks noChangeArrowheads="1"/>
            </p:cNvSpPr>
            <p:nvPr/>
          </p:nvSpPr>
          <p:spPr bwMode="auto">
            <a:xfrm>
              <a:off x="2820367" y="3753036"/>
              <a:ext cx="639919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FF0000"/>
                  </a:solidFill>
                  <a:cs typeface="Arial" charset="0"/>
                </a:rPr>
                <a:t>A</a:t>
              </a:r>
              <a:r>
                <a:rPr lang="en-US" dirty="0" smtClean="0">
                  <a:solidFill>
                    <a:srgbClr val="FF0000"/>
                  </a:solidFill>
                  <a:cs typeface="Arial" charset="0"/>
                </a:rPr>
                <a:t>+C</a:t>
              </a: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0" name="Line 49"/>
            <p:cNvSpPr>
              <a:spLocks noChangeShapeType="1"/>
            </p:cNvSpPr>
            <p:nvPr/>
          </p:nvSpPr>
          <p:spPr bwMode="auto">
            <a:xfrm>
              <a:off x="2929186" y="3816049"/>
              <a:ext cx="1079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" name="Line 49"/>
            <p:cNvSpPr>
              <a:spLocks noChangeShapeType="1"/>
            </p:cNvSpPr>
            <p:nvPr/>
          </p:nvSpPr>
          <p:spPr bwMode="auto">
            <a:xfrm>
              <a:off x="3176563" y="3818770"/>
              <a:ext cx="1079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41" name="Skupina 40"/>
          <p:cNvGrpSpPr/>
          <p:nvPr/>
        </p:nvGrpSpPr>
        <p:grpSpPr>
          <a:xfrm>
            <a:off x="2010465" y="3537376"/>
            <a:ext cx="627095" cy="369332"/>
            <a:chOff x="4025610" y="2715849"/>
            <a:chExt cx="627095" cy="369332"/>
          </a:xfrm>
        </p:grpSpPr>
        <p:sp>
          <p:nvSpPr>
            <p:cNvPr id="42" name="Text Box 46"/>
            <p:cNvSpPr txBox="1">
              <a:spLocks noChangeArrowheads="1"/>
            </p:cNvSpPr>
            <p:nvPr/>
          </p:nvSpPr>
          <p:spPr bwMode="auto">
            <a:xfrm>
              <a:off x="4025610" y="2715849"/>
              <a:ext cx="62709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cs-CZ" dirty="0" smtClean="0">
                  <a:solidFill>
                    <a:srgbClr val="0000FF"/>
                  </a:solidFill>
                  <a:cs typeface="Arial" charset="0"/>
                </a:rPr>
                <a:t>A</a:t>
              </a:r>
              <a:r>
                <a:rPr lang="en-US" dirty="0" smtClean="0">
                  <a:solidFill>
                    <a:srgbClr val="0000FF"/>
                  </a:solidFill>
                  <a:cs typeface="Arial" charset="0"/>
                </a:rPr>
                <a:t>+</a:t>
              </a:r>
              <a:r>
                <a:rPr lang="cs-CZ" dirty="0" smtClean="0">
                  <a:solidFill>
                    <a:srgbClr val="0000FF"/>
                  </a:solidFill>
                  <a:cs typeface="Arial" charset="0"/>
                </a:rPr>
                <a:t>B</a:t>
              </a:r>
              <a:endParaRPr lang="en-US" dirty="0">
                <a:solidFill>
                  <a:srgbClr val="0000FF"/>
                </a:solidFill>
                <a:cs typeface="Arial" charset="0"/>
              </a:endParaRPr>
            </a:p>
          </p:txBody>
        </p:sp>
        <p:sp>
          <p:nvSpPr>
            <p:cNvPr id="43" name="Line 48"/>
            <p:cNvSpPr>
              <a:spLocks noChangeShapeType="1"/>
            </p:cNvSpPr>
            <p:nvPr/>
          </p:nvSpPr>
          <p:spPr bwMode="auto">
            <a:xfrm>
              <a:off x="4135304" y="2754974"/>
              <a:ext cx="10795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>
            <a:off x="3234078" y="1421166"/>
            <a:ext cx="866470" cy="369332"/>
            <a:chOff x="1896825" y="2655385"/>
            <a:chExt cx="866470" cy="369332"/>
          </a:xfrm>
        </p:grpSpPr>
        <p:sp>
          <p:nvSpPr>
            <p:cNvPr id="45" name="Text Box 47"/>
            <p:cNvSpPr txBox="1">
              <a:spLocks noChangeArrowheads="1"/>
            </p:cNvSpPr>
            <p:nvPr/>
          </p:nvSpPr>
          <p:spPr bwMode="auto">
            <a:xfrm>
              <a:off x="1896825" y="2655385"/>
              <a:ext cx="86647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cs-CZ" dirty="0" smtClean="0">
                  <a:solidFill>
                    <a:srgbClr val="000000"/>
                  </a:solidFill>
                  <a:cs typeface="Arial" charset="0"/>
                </a:rPr>
                <a:t>B</a:t>
              </a:r>
              <a:r>
                <a:rPr lang="en-US" dirty="0" smtClean="0">
                  <a:solidFill>
                    <a:srgbClr val="000000"/>
                  </a:solidFill>
                  <a:cs typeface="Arial" charset="0"/>
                </a:rPr>
                <a:t>+</a:t>
              </a:r>
              <a:r>
                <a:rPr lang="cs-CZ" dirty="0" smtClean="0">
                  <a:solidFill>
                    <a:srgbClr val="000000"/>
                  </a:solidFill>
                  <a:cs typeface="Arial" charset="0"/>
                </a:rPr>
                <a:t>C</a:t>
              </a:r>
              <a:endParaRPr lang="en-US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46" name="Line 49"/>
            <p:cNvSpPr>
              <a:spLocks noChangeShapeType="1"/>
            </p:cNvSpPr>
            <p:nvPr/>
          </p:nvSpPr>
          <p:spPr bwMode="auto">
            <a:xfrm>
              <a:off x="2244266" y="2728116"/>
              <a:ext cx="1079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>
                <a:solidFill>
                  <a:srgbClr val="00B050"/>
                </a:solidFill>
              </a:endParaRPr>
            </a:p>
          </p:txBody>
        </p:sp>
      </p:grpSp>
      <p:sp>
        <p:nvSpPr>
          <p:cNvPr id="50" name="Text Box 56"/>
          <p:cNvSpPr txBox="1">
            <a:spLocks noChangeArrowheads="1"/>
          </p:cNvSpPr>
          <p:nvPr/>
        </p:nvSpPr>
        <p:spPr bwMode="auto">
          <a:xfrm>
            <a:off x="4885010" y="1715181"/>
            <a:ext cx="325886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>
                <a:solidFill>
                  <a:srgbClr val="0000FF"/>
                </a:solidFill>
              </a:rPr>
              <a:t>Modrá smyčka:</a:t>
            </a:r>
            <a:r>
              <a:rPr lang="cs-CZ" sz="1400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 obě </a:t>
            </a:r>
            <a:r>
              <a:rPr lang="en-US" sz="1400" dirty="0" err="1" smtClean="0">
                <a:solidFill>
                  <a:srgbClr val="0000FF"/>
                </a:solidFill>
              </a:rPr>
              <a:t>nul</a:t>
            </a:r>
            <a:r>
              <a:rPr lang="cs-CZ" sz="1400" dirty="0" smtClean="0">
                <a:solidFill>
                  <a:srgbClr val="0000FF"/>
                </a:solidFill>
              </a:rPr>
              <a:t>y</a:t>
            </a:r>
            <a:r>
              <a:rPr lang="en-US" sz="1400" dirty="0" smtClean="0">
                <a:solidFill>
                  <a:srgbClr val="0000FF"/>
                </a:solidFill>
              </a:rPr>
              <a:t> </a:t>
            </a:r>
            <a:r>
              <a:rPr lang="cs-CZ" sz="1400" dirty="0" smtClean="0">
                <a:solidFill>
                  <a:srgbClr val="0000FF"/>
                </a:solidFill>
              </a:rPr>
              <a:t>platí</a:t>
            </a:r>
            <a:r>
              <a:rPr lang="cs-CZ" sz="1400" dirty="0">
                <a:solidFill>
                  <a:srgbClr val="0000FF"/>
                </a:solidFill>
              </a:rPr>
              <a:t>, že </a:t>
            </a:r>
            <a:r>
              <a:rPr lang="cs-CZ" sz="1400" b="1" dirty="0" smtClean="0">
                <a:solidFill>
                  <a:srgbClr val="0000FF"/>
                </a:solidFill>
              </a:rPr>
              <a:t>A=1 </a:t>
            </a:r>
            <a:r>
              <a:rPr lang="cs-CZ" sz="1400" dirty="0">
                <a:solidFill>
                  <a:srgbClr val="0000FF"/>
                </a:solidFill>
              </a:rPr>
              <a:t>a </a:t>
            </a:r>
            <a:r>
              <a:rPr lang="cs-CZ" sz="1400" b="1" dirty="0" smtClean="0">
                <a:solidFill>
                  <a:srgbClr val="0000FF"/>
                </a:solidFill>
              </a:rPr>
              <a:t>B=0</a:t>
            </a:r>
            <a:r>
              <a:rPr lang="cs-CZ" sz="1400" dirty="0" smtClean="0">
                <a:solidFill>
                  <a:srgbClr val="0000FF"/>
                </a:solidFill>
              </a:rPr>
              <a:t>. </a:t>
            </a:r>
            <a:endParaRPr lang="cs-CZ" sz="1400" dirty="0">
              <a:solidFill>
                <a:srgbClr val="0000FF"/>
              </a:solidFill>
            </a:endParaRPr>
          </a:p>
          <a:p>
            <a:pPr algn="ctr"/>
            <a:r>
              <a:rPr lang="cs-CZ" sz="1400" dirty="0">
                <a:solidFill>
                  <a:srgbClr val="0000FF"/>
                </a:solidFill>
              </a:rPr>
              <a:t>Proměnná </a:t>
            </a:r>
            <a:r>
              <a:rPr lang="cs-CZ" sz="1400" b="1" dirty="0" smtClean="0">
                <a:solidFill>
                  <a:srgbClr val="0000FF"/>
                </a:solidFill>
              </a:rPr>
              <a:t>C</a:t>
            </a:r>
            <a:r>
              <a:rPr lang="cs-CZ" sz="1400" dirty="0" smtClean="0">
                <a:solidFill>
                  <a:srgbClr val="0000FF"/>
                </a:solidFill>
              </a:rPr>
              <a:t> mění svou hodnotu, </a:t>
            </a:r>
            <a:r>
              <a:rPr lang="cs-CZ" sz="1400" dirty="0">
                <a:solidFill>
                  <a:srgbClr val="0000FF"/>
                </a:solidFill>
              </a:rPr>
              <a:t>proto v </a:t>
            </a:r>
            <a:r>
              <a:rPr lang="cs-CZ" sz="1400" dirty="0" smtClean="0">
                <a:solidFill>
                  <a:srgbClr val="0000FF"/>
                </a:solidFill>
              </a:rPr>
              <a:t>součtu </a:t>
            </a:r>
            <a:r>
              <a:rPr lang="cs-CZ" sz="1400" dirty="0">
                <a:solidFill>
                  <a:srgbClr val="0000FF"/>
                </a:solidFill>
              </a:rPr>
              <a:t>nebude.</a:t>
            </a:r>
          </a:p>
        </p:txBody>
      </p:sp>
      <p:sp>
        <p:nvSpPr>
          <p:cNvPr id="51" name="Text Box 57"/>
          <p:cNvSpPr txBox="1">
            <a:spLocks noChangeArrowheads="1"/>
          </p:cNvSpPr>
          <p:nvPr/>
        </p:nvSpPr>
        <p:spPr bwMode="auto">
          <a:xfrm>
            <a:off x="4855244" y="2750504"/>
            <a:ext cx="33483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>
                <a:solidFill>
                  <a:srgbClr val="FF0000"/>
                </a:solidFill>
              </a:rPr>
              <a:t>Červená smyčka:</a:t>
            </a:r>
            <a:r>
              <a:rPr lang="cs-CZ" sz="14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Pro obě </a:t>
            </a:r>
            <a:r>
              <a:rPr lang="cs-CZ" sz="1400" dirty="0" smtClean="0">
                <a:solidFill>
                  <a:srgbClr val="FF0000"/>
                </a:solidFill>
              </a:rPr>
              <a:t>nuly </a:t>
            </a:r>
            <a:r>
              <a:rPr lang="cs-CZ" sz="1400" dirty="0">
                <a:solidFill>
                  <a:srgbClr val="FF0000"/>
                </a:solidFill>
              </a:rPr>
              <a:t>platí, že </a:t>
            </a:r>
            <a:r>
              <a:rPr lang="cs-CZ" sz="1400" b="1" dirty="0" smtClean="0">
                <a:solidFill>
                  <a:srgbClr val="FF0000"/>
                </a:solidFill>
              </a:rPr>
              <a:t>A=1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>
                <a:solidFill>
                  <a:srgbClr val="FF0000"/>
                </a:solidFill>
              </a:rPr>
              <a:t>a </a:t>
            </a:r>
            <a:r>
              <a:rPr lang="cs-CZ" sz="1400" b="1" dirty="0" smtClean="0">
                <a:solidFill>
                  <a:srgbClr val="FF0000"/>
                </a:solidFill>
              </a:rPr>
              <a:t>C=1</a:t>
            </a:r>
            <a:r>
              <a:rPr lang="cs-CZ" sz="1400" dirty="0" smtClean="0">
                <a:solidFill>
                  <a:srgbClr val="FF0000"/>
                </a:solidFill>
              </a:rPr>
              <a:t>. </a:t>
            </a:r>
            <a:endParaRPr lang="cs-CZ" sz="1400" dirty="0">
              <a:solidFill>
                <a:srgbClr val="FF0000"/>
              </a:solidFill>
            </a:endParaRP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Proměnná </a:t>
            </a:r>
            <a:r>
              <a:rPr lang="cs-CZ" sz="1400" b="1" dirty="0" smtClean="0">
                <a:solidFill>
                  <a:srgbClr val="FF0000"/>
                </a:solidFill>
              </a:rPr>
              <a:t>B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>
                <a:solidFill>
                  <a:srgbClr val="FF0000"/>
                </a:solidFill>
              </a:rPr>
              <a:t>se liší, proto v </a:t>
            </a:r>
            <a:r>
              <a:rPr lang="cs-CZ" sz="1400" dirty="0" smtClean="0">
                <a:solidFill>
                  <a:srgbClr val="FF0000"/>
                </a:solidFill>
              </a:rPr>
              <a:t>součtu </a:t>
            </a:r>
            <a:r>
              <a:rPr lang="cs-CZ" sz="1400" dirty="0">
                <a:solidFill>
                  <a:srgbClr val="FF0000"/>
                </a:solidFill>
              </a:rPr>
              <a:t>nebude.</a:t>
            </a: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4860032" y="3881818"/>
            <a:ext cx="367240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/>
          <a:p>
            <a:pPr algn="ctr"/>
            <a:r>
              <a:rPr lang="cs-CZ" sz="1400" u="sng" dirty="0" smtClean="0">
                <a:solidFill>
                  <a:srgbClr val="000000"/>
                </a:solidFill>
              </a:rPr>
              <a:t>Černá </a:t>
            </a:r>
            <a:r>
              <a:rPr lang="cs-CZ" sz="1400" u="sng" dirty="0">
                <a:solidFill>
                  <a:srgbClr val="000000"/>
                </a:solidFill>
              </a:rPr>
              <a:t>smyčka:</a:t>
            </a:r>
            <a:r>
              <a:rPr lang="cs-CZ" sz="1400" dirty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cs-CZ" sz="1400" dirty="0">
                <a:solidFill>
                  <a:srgbClr val="000000"/>
                </a:solidFill>
              </a:rPr>
              <a:t>Pro obě </a:t>
            </a:r>
            <a:r>
              <a:rPr lang="en-US" sz="1400" dirty="0" err="1" smtClean="0">
                <a:solidFill>
                  <a:srgbClr val="000000"/>
                </a:solidFill>
              </a:rPr>
              <a:t>nul</a:t>
            </a:r>
            <a:r>
              <a:rPr lang="cs-CZ" sz="1400" dirty="0" smtClean="0">
                <a:solidFill>
                  <a:srgbClr val="000000"/>
                </a:solidFill>
              </a:rPr>
              <a:t>y </a:t>
            </a:r>
            <a:r>
              <a:rPr lang="cs-CZ" sz="1400" dirty="0">
                <a:solidFill>
                  <a:srgbClr val="000000"/>
                </a:solidFill>
              </a:rPr>
              <a:t>platí, že </a:t>
            </a:r>
            <a:r>
              <a:rPr lang="cs-CZ" sz="1400" b="1" dirty="0" smtClean="0">
                <a:solidFill>
                  <a:srgbClr val="000000"/>
                </a:solidFill>
              </a:rPr>
              <a:t>B=0</a:t>
            </a:r>
            <a:r>
              <a:rPr lang="cs-CZ" sz="1400" dirty="0">
                <a:solidFill>
                  <a:srgbClr val="000000"/>
                </a:solidFill>
              </a:rPr>
              <a:t> </a:t>
            </a:r>
            <a:r>
              <a:rPr lang="cs-CZ" sz="1400" dirty="0" smtClean="0">
                <a:solidFill>
                  <a:srgbClr val="000000"/>
                </a:solidFill>
              </a:rPr>
              <a:t>a </a:t>
            </a:r>
            <a:r>
              <a:rPr lang="cs-CZ" sz="1400" b="1" dirty="0" smtClean="0">
                <a:solidFill>
                  <a:srgbClr val="000000"/>
                </a:solidFill>
              </a:rPr>
              <a:t>C=1.</a:t>
            </a:r>
          </a:p>
          <a:p>
            <a:pPr algn="ctr"/>
            <a:r>
              <a:rPr lang="cs-CZ" sz="1400" dirty="0" smtClean="0">
                <a:solidFill>
                  <a:srgbClr val="000000"/>
                </a:solidFill>
              </a:rPr>
              <a:t>Proměnná </a:t>
            </a:r>
            <a:r>
              <a:rPr lang="cs-CZ" sz="1400" b="1" dirty="0" smtClean="0">
                <a:solidFill>
                  <a:srgbClr val="000000"/>
                </a:solidFill>
              </a:rPr>
              <a:t>A</a:t>
            </a:r>
            <a:r>
              <a:rPr lang="cs-CZ" sz="1400" dirty="0" smtClean="0">
                <a:solidFill>
                  <a:srgbClr val="000000"/>
                </a:solidFill>
              </a:rPr>
              <a:t> mění svou hodnotu, proto v součtu nebude.</a:t>
            </a:r>
            <a:endParaRPr lang="cs-CZ" sz="1400" dirty="0">
              <a:solidFill>
                <a:srgbClr val="000000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421314" y="5102193"/>
            <a:ext cx="301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Výsledná funkce :</a:t>
            </a:r>
          </a:p>
        </p:txBody>
      </p:sp>
      <p:grpSp>
        <p:nvGrpSpPr>
          <p:cNvPr id="55" name="Skupina 54"/>
          <p:cNvGrpSpPr/>
          <p:nvPr/>
        </p:nvGrpSpPr>
        <p:grpSpPr>
          <a:xfrm>
            <a:off x="3667313" y="5327331"/>
            <a:ext cx="4814913" cy="707886"/>
            <a:chOff x="3743636" y="5563858"/>
            <a:chExt cx="4814913" cy="707886"/>
          </a:xfrm>
        </p:grpSpPr>
        <p:sp>
          <p:nvSpPr>
            <p:cNvPr id="56" name="TextovéPole 55"/>
            <p:cNvSpPr txBox="1"/>
            <p:nvPr/>
          </p:nvSpPr>
          <p:spPr>
            <a:xfrm>
              <a:off x="3743636" y="5563858"/>
              <a:ext cx="48149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Y</a:t>
              </a:r>
              <a:r>
                <a:rPr lang="cs-CZ" sz="2200" b="1" baseline="-25000" dirty="0" smtClean="0"/>
                <a:t>(0)</a:t>
              </a:r>
              <a:r>
                <a:rPr lang="cs-CZ" sz="2200" b="1" dirty="0" smtClean="0"/>
                <a:t> = (A</a:t>
              </a:r>
              <a:r>
                <a:rPr lang="en-US" sz="2200" b="1" dirty="0" smtClean="0">
                  <a:solidFill>
                    <a:srgbClr val="000000"/>
                  </a:solidFill>
                </a:rPr>
                <a:t>+</a:t>
              </a:r>
              <a:r>
                <a:rPr lang="cs-CZ" sz="2200" b="1" dirty="0" smtClean="0">
                  <a:solidFill>
                    <a:srgbClr val="000000"/>
                  </a:solidFill>
                </a:rPr>
                <a:t>B</a:t>
              </a:r>
              <a:r>
                <a:rPr lang="cs-CZ" sz="2200" b="1" dirty="0" smtClean="0">
                  <a:solidFill>
                    <a:srgbClr val="000000"/>
                  </a:solidFill>
                  <a:cs typeface="Arial" charset="0"/>
                </a:rPr>
                <a:t>)</a:t>
              </a:r>
              <a:r>
                <a:rPr lang="en-US" sz="2200" b="1" dirty="0" smtClean="0">
                  <a:solidFill>
                    <a:srgbClr val="000000"/>
                  </a:solidFill>
                  <a:cs typeface="Arial" charset="0"/>
                </a:rPr>
                <a:t> ·</a:t>
              </a:r>
              <a:r>
                <a:rPr lang="cs-CZ" sz="2200" b="1" dirty="0" smtClean="0">
                  <a:solidFill>
                    <a:srgbClr val="000000"/>
                  </a:solidFill>
                  <a:cs typeface="Arial" charset="0"/>
                </a:rPr>
                <a:t> (</a:t>
              </a:r>
              <a:r>
                <a:rPr lang="en-US" sz="2200" b="1" dirty="0" smtClean="0">
                  <a:solidFill>
                    <a:srgbClr val="000000"/>
                  </a:solidFill>
                  <a:cs typeface="Arial" charset="0"/>
                </a:rPr>
                <a:t>A+</a:t>
              </a:r>
              <a:r>
                <a:rPr lang="cs-CZ" sz="2200" b="1" dirty="0" smtClean="0">
                  <a:solidFill>
                    <a:srgbClr val="000000"/>
                  </a:solidFill>
                  <a:cs typeface="Arial" charset="0"/>
                </a:rPr>
                <a:t>C)</a:t>
              </a:r>
              <a:r>
                <a:rPr lang="en-US" sz="2200" b="1" dirty="0" smtClean="0">
                  <a:solidFill>
                    <a:srgbClr val="000000"/>
                  </a:solidFill>
                  <a:cs typeface="Arial" charset="0"/>
                </a:rPr>
                <a:t> ·</a:t>
              </a:r>
              <a:r>
                <a:rPr lang="cs-CZ" sz="2200" b="1" dirty="0" smtClean="0">
                  <a:solidFill>
                    <a:srgbClr val="000000"/>
                  </a:solidFill>
                  <a:cs typeface="Arial" charset="0"/>
                </a:rPr>
                <a:t> (B</a:t>
              </a:r>
              <a:r>
                <a:rPr lang="en-US" sz="2200" b="1" dirty="0" smtClean="0">
                  <a:solidFill>
                    <a:srgbClr val="000000"/>
                  </a:solidFill>
                  <a:cs typeface="Arial" charset="0"/>
                </a:rPr>
                <a:t>+C</a:t>
              </a:r>
              <a:r>
                <a:rPr lang="cs-CZ" sz="2200" b="1" dirty="0" smtClean="0">
                  <a:solidFill>
                    <a:srgbClr val="000000"/>
                  </a:solidFill>
                  <a:cs typeface="Arial" charset="0"/>
                </a:rPr>
                <a:t>)</a:t>
              </a:r>
              <a:endParaRPr lang="cs-CZ" sz="2200" b="1" dirty="0">
                <a:solidFill>
                  <a:srgbClr val="000000"/>
                </a:solidFill>
              </a:endParaRPr>
            </a:p>
            <a:p>
              <a:endParaRPr lang="cs-CZ" dirty="0" smtClean="0"/>
            </a:p>
          </p:txBody>
        </p:sp>
        <p:cxnSp>
          <p:nvCxnSpPr>
            <p:cNvPr id="57" name="Přímá spojnice 56"/>
            <p:cNvCxnSpPr/>
            <p:nvPr/>
          </p:nvCxnSpPr>
          <p:spPr>
            <a:xfrm>
              <a:off x="4557429" y="5633272"/>
              <a:ext cx="14763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6529452" y="5629013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5683700" y="5632889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84546" y="5633079"/>
              <a:ext cx="1555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721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50" grpId="0"/>
      <p:bldP spid="51" grpId="0"/>
      <p:bldP spid="53" grpId="0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POUŽITÁ LITERATURA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KANTNEROVÁ, Ivana. </a:t>
            </a:r>
            <a:r>
              <a:rPr lang="cs-CZ" i="1" dirty="0"/>
              <a:t>Sbírka příkladů z číslicové techniky</a:t>
            </a:r>
            <a:r>
              <a:rPr lang="cs-CZ" dirty="0"/>
              <a:t>. 1. vyd. V Praze: Idea servis, 2010, 277 s. ISBN 978-80-85970-66-1.</a:t>
            </a:r>
          </a:p>
        </p:txBody>
      </p:sp>
    </p:spTree>
    <p:extLst>
      <p:ext uri="{BB962C8B-B14F-4D97-AF65-F5344CB8AC3E}">
        <p14:creationId xmlns:p14="http://schemas.microsoft.com/office/powerpoint/2010/main" val="26832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707</Words>
  <Application>Microsoft Office PowerPoint</Application>
  <PresentationFormat>Předvádění na obrazovce (4:3)</PresentationFormat>
  <Paragraphs>168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ČÍSLICOVÁ TECHNIKA</vt:lpstr>
      <vt:lpstr>K-mapa: sestavení funkce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ČÍSLICOVÁ TECHNIKA</dc:title>
  <dc:creator>Standard</dc:creator>
  <cp:lastModifiedBy>Standard</cp:lastModifiedBy>
  <cp:revision>7</cp:revision>
  <dcterms:created xsi:type="dcterms:W3CDTF">2012-11-02T20:00:28Z</dcterms:created>
  <dcterms:modified xsi:type="dcterms:W3CDTF">2012-11-13T10:06:37Z</dcterms:modified>
</cp:coreProperties>
</file>