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5" r:id="rId18"/>
    <p:sldId id="276" r:id="rId19"/>
    <p:sldId id="277" r:id="rId20"/>
    <p:sldId id="278" r:id="rId21"/>
    <p:sldId id="274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4775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987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39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086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58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4298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83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120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495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01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6153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7E455-A931-4162-B6B0-4B0A86FD25C6}" type="datetimeFigureOut">
              <a:rPr lang="cs-CZ" smtClean="0"/>
              <a:t>13.11.2012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06552-7251-4FFE-8A1A-9992F98B7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96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7772400" cy="1470025"/>
          </a:xfrm>
        </p:spPr>
        <p:txBody>
          <a:bodyPr/>
          <a:lstStyle/>
          <a:p>
            <a:r>
              <a:rPr lang="cs-CZ" b="1" dirty="0" smtClean="0"/>
              <a:t>ČÍSLICOVÁ TECHNIKA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13665" y="4005064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Minimalizace metodou </a:t>
            </a:r>
          </a:p>
          <a:p>
            <a:r>
              <a:rPr lang="cs-CZ" dirty="0" err="1" smtClean="0">
                <a:solidFill>
                  <a:schemeClr val="bg1">
                    <a:lumMod val="65000"/>
                  </a:schemeClr>
                </a:solidFill>
              </a:rPr>
              <a:t>Quine-McCluskey</a:t>
            </a:r>
            <a:endParaRPr lang="cs-CZ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39" y="390062"/>
            <a:ext cx="7234453" cy="1580862"/>
          </a:xfrm>
          <a:prstGeom prst="rect">
            <a:avLst/>
          </a:prstGeom>
        </p:spPr>
      </p:pic>
      <p:sp>
        <p:nvSpPr>
          <p:cNvPr id="6" name="Text Box 45"/>
          <p:cNvSpPr txBox="1">
            <a:spLocks noChangeArrowheads="1"/>
          </p:cNvSpPr>
          <p:nvPr/>
        </p:nvSpPr>
        <p:spPr bwMode="auto">
          <a:xfrm>
            <a:off x="611188" y="5949949"/>
            <a:ext cx="79914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Střední škola, Havířov-</a:t>
            </a:r>
            <a:r>
              <a:rPr lang="cs-CZ" sz="1200" dirty="0" err="1">
                <a:solidFill>
                  <a:prstClr val="black"/>
                </a:solidFill>
                <a:latin typeface="Trebuchet MS" pitchFamily="34" charset="0"/>
              </a:rPr>
              <a:t>Šumbark</a:t>
            </a:r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, Sýkorova 1/613, příspěvková organizace</a:t>
            </a:r>
          </a:p>
          <a:p>
            <a:pPr algn="ctr"/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Tento výukový materiál byl zpracován v rámci akce EU peníze středním školám - OP VK 1.5. </a:t>
            </a:r>
          </a:p>
          <a:p>
            <a:pPr algn="ctr"/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Výuková sada – </a:t>
            </a:r>
            <a:r>
              <a:rPr lang="cs-CZ" sz="1200" dirty="0" smtClean="0">
                <a:solidFill>
                  <a:prstClr val="black"/>
                </a:solidFill>
                <a:latin typeface="Trebuchet MS" pitchFamily="34" charset="0"/>
              </a:rPr>
              <a:t>ČÍSLICOVÁ TECHNIKA 1, </a:t>
            </a:r>
            <a:r>
              <a:rPr lang="cs-CZ" sz="1200" dirty="0">
                <a:solidFill>
                  <a:prstClr val="black"/>
                </a:solidFill>
                <a:latin typeface="Trebuchet MS" pitchFamily="34" charset="0"/>
              </a:rPr>
              <a:t>DUM č. </a:t>
            </a:r>
            <a:r>
              <a:rPr lang="cs-CZ" sz="1200" dirty="0" smtClean="0">
                <a:solidFill>
                  <a:prstClr val="black"/>
                </a:solidFill>
                <a:latin typeface="Trebuchet MS" pitchFamily="34" charset="0"/>
              </a:rPr>
              <a:t>20</a:t>
            </a:r>
            <a:endParaRPr lang="cs-CZ" sz="1200" dirty="0">
              <a:solidFill>
                <a:prstClr val="black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45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17" y="689627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9" name="TextovéPole 128"/>
          <p:cNvSpPr txBox="1"/>
          <p:nvPr/>
        </p:nvSpPr>
        <p:spPr>
          <a:xfrm>
            <a:off x="1498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0" name="TextovéPole 129"/>
          <p:cNvSpPr txBox="1"/>
          <p:nvPr/>
        </p:nvSpPr>
        <p:spPr>
          <a:xfrm>
            <a:off x="1117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1" name="TextovéPole 130"/>
          <p:cNvSpPr txBox="1"/>
          <p:nvPr/>
        </p:nvSpPr>
        <p:spPr>
          <a:xfrm>
            <a:off x="15111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2" name="TextovéPole 131"/>
          <p:cNvSpPr txBox="1"/>
          <p:nvPr/>
        </p:nvSpPr>
        <p:spPr>
          <a:xfrm>
            <a:off x="1874885" y="12200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3" name="TextovéPole 132"/>
          <p:cNvSpPr txBox="1"/>
          <p:nvPr/>
        </p:nvSpPr>
        <p:spPr>
          <a:xfrm>
            <a:off x="2236835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34" name="TextovéPole 133"/>
          <p:cNvSpPr txBox="1"/>
          <p:nvPr/>
        </p:nvSpPr>
        <p:spPr>
          <a:xfrm>
            <a:off x="1868534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35" name="TextovéPole 134"/>
          <p:cNvSpPr txBox="1"/>
          <p:nvPr/>
        </p:nvSpPr>
        <p:spPr>
          <a:xfrm>
            <a:off x="1498486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6" name="TextovéPole 135"/>
          <p:cNvSpPr txBox="1"/>
          <p:nvPr/>
        </p:nvSpPr>
        <p:spPr>
          <a:xfrm>
            <a:off x="1130187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7" name="TextovéPole 136"/>
          <p:cNvSpPr txBox="1"/>
          <p:nvPr/>
        </p:nvSpPr>
        <p:spPr>
          <a:xfrm>
            <a:off x="2621332" y="1232656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38" name="TextovéPole 137"/>
          <p:cNvSpPr txBox="1"/>
          <p:nvPr/>
        </p:nvSpPr>
        <p:spPr>
          <a:xfrm>
            <a:off x="1498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9" name="TextovéPole 138"/>
          <p:cNvSpPr txBox="1"/>
          <p:nvPr/>
        </p:nvSpPr>
        <p:spPr>
          <a:xfrm>
            <a:off x="1117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0" name="TextovéPole 139"/>
          <p:cNvSpPr txBox="1"/>
          <p:nvPr/>
        </p:nvSpPr>
        <p:spPr>
          <a:xfrm>
            <a:off x="15111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1" name="TextovéPole 140"/>
          <p:cNvSpPr txBox="1"/>
          <p:nvPr/>
        </p:nvSpPr>
        <p:spPr>
          <a:xfrm>
            <a:off x="1874885" y="166952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2" name="TextovéPole 141"/>
          <p:cNvSpPr txBox="1"/>
          <p:nvPr/>
        </p:nvSpPr>
        <p:spPr>
          <a:xfrm>
            <a:off x="2236835" y="169041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3" name="TextovéPole 142"/>
          <p:cNvSpPr txBox="1"/>
          <p:nvPr/>
        </p:nvSpPr>
        <p:spPr>
          <a:xfrm>
            <a:off x="1868534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1498486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45" name="TextovéPole 144"/>
          <p:cNvSpPr txBox="1"/>
          <p:nvPr/>
        </p:nvSpPr>
        <p:spPr>
          <a:xfrm>
            <a:off x="1130187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6" name="TextovéPole 145"/>
          <p:cNvSpPr txBox="1"/>
          <p:nvPr/>
        </p:nvSpPr>
        <p:spPr>
          <a:xfrm>
            <a:off x="2621332" y="1682102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47" name="TextovéPole 146"/>
          <p:cNvSpPr txBox="1"/>
          <p:nvPr/>
        </p:nvSpPr>
        <p:spPr>
          <a:xfrm>
            <a:off x="2241773" y="213727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8" name="TextovéPole 147"/>
          <p:cNvSpPr txBox="1"/>
          <p:nvPr/>
        </p:nvSpPr>
        <p:spPr>
          <a:xfrm>
            <a:off x="1871279" y="21468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9" name="TextovéPole 148"/>
          <p:cNvSpPr txBox="1"/>
          <p:nvPr/>
        </p:nvSpPr>
        <p:spPr>
          <a:xfrm>
            <a:off x="1501231" y="21329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0" name="TextovéPole 149"/>
          <p:cNvSpPr txBox="1"/>
          <p:nvPr/>
        </p:nvSpPr>
        <p:spPr>
          <a:xfrm>
            <a:off x="1137615" y="214675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1" name="TextovéPole 150"/>
          <p:cNvSpPr txBox="1"/>
          <p:nvPr/>
        </p:nvSpPr>
        <p:spPr>
          <a:xfrm>
            <a:off x="2637932" y="214682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2" name="TextovéPole 151"/>
          <p:cNvSpPr txBox="1"/>
          <p:nvPr/>
        </p:nvSpPr>
        <p:spPr>
          <a:xfrm>
            <a:off x="2225173" y="260757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3" name="TextovéPole 152"/>
          <p:cNvSpPr txBox="1"/>
          <p:nvPr/>
        </p:nvSpPr>
        <p:spPr>
          <a:xfrm>
            <a:off x="1854679" y="26361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4" name="TextovéPole 153"/>
          <p:cNvSpPr txBox="1"/>
          <p:nvPr/>
        </p:nvSpPr>
        <p:spPr>
          <a:xfrm>
            <a:off x="1484631" y="26366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5" name="TextovéPole 154"/>
          <p:cNvSpPr txBox="1"/>
          <p:nvPr/>
        </p:nvSpPr>
        <p:spPr>
          <a:xfrm>
            <a:off x="1121015" y="26361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6" name="TextovéPole 155"/>
          <p:cNvSpPr txBox="1"/>
          <p:nvPr/>
        </p:nvSpPr>
        <p:spPr>
          <a:xfrm>
            <a:off x="2621332" y="262664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7" name="TextovéPole 156"/>
          <p:cNvSpPr txBox="1"/>
          <p:nvPr/>
        </p:nvSpPr>
        <p:spPr>
          <a:xfrm>
            <a:off x="2225172" y="309570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8" name="TextovéPole 157"/>
          <p:cNvSpPr txBox="1"/>
          <p:nvPr/>
        </p:nvSpPr>
        <p:spPr>
          <a:xfrm>
            <a:off x="1854678" y="309658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9" name="TextovéPole 158"/>
          <p:cNvSpPr txBox="1"/>
          <p:nvPr/>
        </p:nvSpPr>
        <p:spPr>
          <a:xfrm>
            <a:off x="1484630" y="30970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0" name="TextovéPole 159"/>
          <p:cNvSpPr txBox="1"/>
          <p:nvPr/>
        </p:nvSpPr>
        <p:spPr>
          <a:xfrm>
            <a:off x="1121014" y="30965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1" name="TextovéPole 160"/>
          <p:cNvSpPr txBox="1"/>
          <p:nvPr/>
        </p:nvSpPr>
        <p:spPr>
          <a:xfrm>
            <a:off x="2621331" y="3087063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2" name="TextovéPole 161"/>
          <p:cNvSpPr txBox="1"/>
          <p:nvPr/>
        </p:nvSpPr>
        <p:spPr>
          <a:xfrm>
            <a:off x="2225172" y="355749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3" name="TextovéPole 162"/>
          <p:cNvSpPr txBox="1"/>
          <p:nvPr/>
        </p:nvSpPr>
        <p:spPr>
          <a:xfrm>
            <a:off x="1854678" y="35445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4" name="TextovéPole 163"/>
          <p:cNvSpPr txBox="1"/>
          <p:nvPr/>
        </p:nvSpPr>
        <p:spPr>
          <a:xfrm>
            <a:off x="1484630" y="354495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65" name="TextovéPole 164"/>
          <p:cNvSpPr txBox="1"/>
          <p:nvPr/>
        </p:nvSpPr>
        <p:spPr>
          <a:xfrm>
            <a:off x="1121014" y="354445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66" name="TextovéPole 165"/>
          <p:cNvSpPr txBox="1"/>
          <p:nvPr/>
        </p:nvSpPr>
        <p:spPr>
          <a:xfrm>
            <a:off x="2621331" y="3534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7" name="TextovéPole 166"/>
          <p:cNvSpPr txBox="1"/>
          <p:nvPr/>
        </p:nvSpPr>
        <p:spPr>
          <a:xfrm>
            <a:off x="2225172" y="40457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8" name="TextovéPole 167"/>
          <p:cNvSpPr txBox="1"/>
          <p:nvPr/>
        </p:nvSpPr>
        <p:spPr>
          <a:xfrm>
            <a:off x="1854678" y="40327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9" name="TextovéPole 168"/>
          <p:cNvSpPr txBox="1"/>
          <p:nvPr/>
        </p:nvSpPr>
        <p:spPr>
          <a:xfrm>
            <a:off x="1484630" y="40331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0" name="TextovéPole 169"/>
          <p:cNvSpPr txBox="1"/>
          <p:nvPr/>
        </p:nvSpPr>
        <p:spPr>
          <a:xfrm>
            <a:off x="1121014" y="40326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1" name="TextovéPole 170"/>
          <p:cNvSpPr txBox="1"/>
          <p:nvPr/>
        </p:nvSpPr>
        <p:spPr>
          <a:xfrm>
            <a:off x="2621331" y="402320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6,8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72" name="TextovéPole 171"/>
          <p:cNvSpPr txBox="1"/>
          <p:nvPr/>
        </p:nvSpPr>
        <p:spPr>
          <a:xfrm>
            <a:off x="2225172" y="45015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3" name="TextovéPole 172"/>
          <p:cNvSpPr txBox="1"/>
          <p:nvPr/>
        </p:nvSpPr>
        <p:spPr>
          <a:xfrm>
            <a:off x="1854678" y="448861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74" name="TextovéPole 173"/>
          <p:cNvSpPr txBox="1"/>
          <p:nvPr/>
        </p:nvSpPr>
        <p:spPr>
          <a:xfrm>
            <a:off x="1484630" y="44890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75" name="TextovéPole 174"/>
          <p:cNvSpPr txBox="1"/>
          <p:nvPr/>
        </p:nvSpPr>
        <p:spPr>
          <a:xfrm>
            <a:off x="1121014" y="448854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6" name="TextovéPole 175"/>
          <p:cNvSpPr txBox="1"/>
          <p:nvPr/>
        </p:nvSpPr>
        <p:spPr>
          <a:xfrm>
            <a:off x="2621331" y="447908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7,8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ovéPole 41"/>
          <p:cNvSpPr txBox="1"/>
          <p:nvPr/>
        </p:nvSpPr>
        <p:spPr>
          <a:xfrm>
            <a:off x="1150716" y="5110623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B. Zapíše se 0-1-.</a:t>
            </a:r>
            <a:endParaRPr lang="cs-CZ" dirty="0"/>
          </a:p>
        </p:txBody>
      </p:sp>
      <p:sp>
        <p:nvSpPr>
          <p:cNvPr id="41" name="Zaoblený obdélník 40"/>
          <p:cNvSpPr/>
          <p:nvPr/>
        </p:nvSpPr>
        <p:spPr>
          <a:xfrm>
            <a:off x="1108305" y="1218062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Zaoblený obdélník 42"/>
          <p:cNvSpPr/>
          <p:nvPr/>
        </p:nvSpPr>
        <p:spPr>
          <a:xfrm>
            <a:off x="1121015" y="1673841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7" name="Zaoblený obdélník 176"/>
          <p:cNvSpPr/>
          <p:nvPr/>
        </p:nvSpPr>
        <p:spPr>
          <a:xfrm>
            <a:off x="1114844" y="215258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8" name="Zaoblený obdélník 177"/>
          <p:cNvSpPr/>
          <p:nvPr/>
        </p:nvSpPr>
        <p:spPr>
          <a:xfrm>
            <a:off x="1105717" y="2607576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9" name="TextovéPole 178"/>
          <p:cNvSpPr txBox="1"/>
          <p:nvPr/>
        </p:nvSpPr>
        <p:spPr>
          <a:xfrm>
            <a:off x="5036641" y="123142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0" name="TextovéPole 179"/>
          <p:cNvSpPr txBox="1"/>
          <p:nvPr/>
        </p:nvSpPr>
        <p:spPr>
          <a:xfrm>
            <a:off x="4666147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81" name="TextovéPole 180"/>
          <p:cNvSpPr txBox="1"/>
          <p:nvPr/>
        </p:nvSpPr>
        <p:spPr>
          <a:xfrm>
            <a:off x="4296099" y="122711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2" name="TextovéPole 181"/>
          <p:cNvSpPr txBox="1"/>
          <p:nvPr/>
        </p:nvSpPr>
        <p:spPr>
          <a:xfrm>
            <a:off x="3932483" y="12409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83" name="TextovéPole 182"/>
          <p:cNvSpPr txBox="1"/>
          <p:nvPr/>
        </p:nvSpPr>
        <p:spPr>
          <a:xfrm>
            <a:off x="5356598" y="1284514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1,2,3,4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184" name="Zaoblený obdélník 183"/>
          <p:cNvSpPr/>
          <p:nvPr/>
        </p:nvSpPr>
        <p:spPr>
          <a:xfrm>
            <a:off x="1115843" y="3087063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5" name="Zaoblený obdélník 184"/>
          <p:cNvSpPr/>
          <p:nvPr/>
        </p:nvSpPr>
        <p:spPr>
          <a:xfrm>
            <a:off x="1115843" y="3555942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6" name="Zaoblený obdélník 185"/>
          <p:cNvSpPr/>
          <p:nvPr/>
        </p:nvSpPr>
        <p:spPr>
          <a:xfrm>
            <a:off x="1125123" y="402320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7" name="Zaoblený obdélník 186"/>
          <p:cNvSpPr/>
          <p:nvPr/>
        </p:nvSpPr>
        <p:spPr>
          <a:xfrm>
            <a:off x="1125123" y="449116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79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" grpId="1"/>
      <p:bldP spid="43" grpId="0" animBg="1"/>
      <p:bldP spid="43" grpId="1" animBg="1"/>
      <p:bldP spid="177" grpId="0" animBg="1"/>
      <p:bldP spid="177" grpId="1" animBg="1"/>
      <p:bldP spid="178" grpId="0" animBg="1"/>
      <p:bldP spid="178" grpId="1" animBg="1"/>
      <p:bldP spid="179" grpId="0"/>
      <p:bldP spid="180" grpId="0"/>
      <p:bldP spid="181" grpId="0"/>
      <p:bldP spid="182" grpId="0"/>
      <p:bldP spid="183" grpId="0"/>
      <p:bldP spid="184" grpId="0" animBg="1"/>
      <p:bldP spid="184" grpId="1" animBg="1"/>
      <p:bldP spid="185" grpId="0" animBg="1"/>
      <p:bldP spid="185" grpId="1" animBg="1"/>
      <p:bldP spid="186" grpId="0" animBg="1"/>
      <p:bldP spid="186" grpId="1" animBg="1"/>
      <p:bldP spid="18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17" y="689627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9" name="TextovéPole 128"/>
          <p:cNvSpPr txBox="1"/>
          <p:nvPr/>
        </p:nvSpPr>
        <p:spPr>
          <a:xfrm>
            <a:off x="1498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0" name="TextovéPole 129"/>
          <p:cNvSpPr txBox="1"/>
          <p:nvPr/>
        </p:nvSpPr>
        <p:spPr>
          <a:xfrm>
            <a:off x="1117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1" name="TextovéPole 130"/>
          <p:cNvSpPr txBox="1"/>
          <p:nvPr/>
        </p:nvSpPr>
        <p:spPr>
          <a:xfrm>
            <a:off x="15111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2" name="TextovéPole 131"/>
          <p:cNvSpPr txBox="1"/>
          <p:nvPr/>
        </p:nvSpPr>
        <p:spPr>
          <a:xfrm>
            <a:off x="1874885" y="12200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3" name="TextovéPole 132"/>
          <p:cNvSpPr txBox="1"/>
          <p:nvPr/>
        </p:nvSpPr>
        <p:spPr>
          <a:xfrm>
            <a:off x="2236835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34" name="TextovéPole 133"/>
          <p:cNvSpPr txBox="1"/>
          <p:nvPr/>
        </p:nvSpPr>
        <p:spPr>
          <a:xfrm>
            <a:off x="1868534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35" name="TextovéPole 134"/>
          <p:cNvSpPr txBox="1"/>
          <p:nvPr/>
        </p:nvSpPr>
        <p:spPr>
          <a:xfrm>
            <a:off x="1498486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6" name="TextovéPole 135"/>
          <p:cNvSpPr txBox="1"/>
          <p:nvPr/>
        </p:nvSpPr>
        <p:spPr>
          <a:xfrm>
            <a:off x="1130187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7" name="TextovéPole 136"/>
          <p:cNvSpPr txBox="1"/>
          <p:nvPr/>
        </p:nvSpPr>
        <p:spPr>
          <a:xfrm>
            <a:off x="2621332" y="1232656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38" name="TextovéPole 137"/>
          <p:cNvSpPr txBox="1"/>
          <p:nvPr/>
        </p:nvSpPr>
        <p:spPr>
          <a:xfrm>
            <a:off x="1498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9" name="TextovéPole 138"/>
          <p:cNvSpPr txBox="1"/>
          <p:nvPr/>
        </p:nvSpPr>
        <p:spPr>
          <a:xfrm>
            <a:off x="1117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0" name="TextovéPole 139"/>
          <p:cNvSpPr txBox="1"/>
          <p:nvPr/>
        </p:nvSpPr>
        <p:spPr>
          <a:xfrm>
            <a:off x="15111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1" name="TextovéPole 140"/>
          <p:cNvSpPr txBox="1"/>
          <p:nvPr/>
        </p:nvSpPr>
        <p:spPr>
          <a:xfrm>
            <a:off x="1874885" y="166952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2" name="TextovéPole 141"/>
          <p:cNvSpPr txBox="1"/>
          <p:nvPr/>
        </p:nvSpPr>
        <p:spPr>
          <a:xfrm>
            <a:off x="2236835" y="169041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3" name="TextovéPole 142"/>
          <p:cNvSpPr txBox="1"/>
          <p:nvPr/>
        </p:nvSpPr>
        <p:spPr>
          <a:xfrm>
            <a:off x="1868534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1498486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45" name="TextovéPole 144"/>
          <p:cNvSpPr txBox="1"/>
          <p:nvPr/>
        </p:nvSpPr>
        <p:spPr>
          <a:xfrm>
            <a:off x="1130187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6" name="TextovéPole 145"/>
          <p:cNvSpPr txBox="1"/>
          <p:nvPr/>
        </p:nvSpPr>
        <p:spPr>
          <a:xfrm>
            <a:off x="2621332" y="1682102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47" name="TextovéPole 146"/>
          <p:cNvSpPr txBox="1"/>
          <p:nvPr/>
        </p:nvSpPr>
        <p:spPr>
          <a:xfrm>
            <a:off x="2241773" y="213727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8" name="TextovéPole 147"/>
          <p:cNvSpPr txBox="1"/>
          <p:nvPr/>
        </p:nvSpPr>
        <p:spPr>
          <a:xfrm>
            <a:off x="1871279" y="21468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9" name="TextovéPole 148"/>
          <p:cNvSpPr txBox="1"/>
          <p:nvPr/>
        </p:nvSpPr>
        <p:spPr>
          <a:xfrm>
            <a:off x="1501231" y="21329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0" name="TextovéPole 149"/>
          <p:cNvSpPr txBox="1"/>
          <p:nvPr/>
        </p:nvSpPr>
        <p:spPr>
          <a:xfrm>
            <a:off x="1137615" y="214675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1" name="TextovéPole 150"/>
          <p:cNvSpPr txBox="1"/>
          <p:nvPr/>
        </p:nvSpPr>
        <p:spPr>
          <a:xfrm>
            <a:off x="2637932" y="214682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2" name="TextovéPole 151"/>
          <p:cNvSpPr txBox="1"/>
          <p:nvPr/>
        </p:nvSpPr>
        <p:spPr>
          <a:xfrm>
            <a:off x="2225173" y="260757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3" name="TextovéPole 152"/>
          <p:cNvSpPr txBox="1"/>
          <p:nvPr/>
        </p:nvSpPr>
        <p:spPr>
          <a:xfrm>
            <a:off x="1854679" y="26361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4" name="TextovéPole 153"/>
          <p:cNvSpPr txBox="1"/>
          <p:nvPr/>
        </p:nvSpPr>
        <p:spPr>
          <a:xfrm>
            <a:off x="1484631" y="26366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5" name="TextovéPole 154"/>
          <p:cNvSpPr txBox="1"/>
          <p:nvPr/>
        </p:nvSpPr>
        <p:spPr>
          <a:xfrm>
            <a:off x="1121015" y="26361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6" name="TextovéPole 155"/>
          <p:cNvSpPr txBox="1"/>
          <p:nvPr/>
        </p:nvSpPr>
        <p:spPr>
          <a:xfrm>
            <a:off x="2621332" y="262664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7" name="TextovéPole 156"/>
          <p:cNvSpPr txBox="1"/>
          <p:nvPr/>
        </p:nvSpPr>
        <p:spPr>
          <a:xfrm>
            <a:off x="2225172" y="309570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8" name="TextovéPole 157"/>
          <p:cNvSpPr txBox="1"/>
          <p:nvPr/>
        </p:nvSpPr>
        <p:spPr>
          <a:xfrm>
            <a:off x="1854678" y="309658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9" name="TextovéPole 158"/>
          <p:cNvSpPr txBox="1"/>
          <p:nvPr/>
        </p:nvSpPr>
        <p:spPr>
          <a:xfrm>
            <a:off x="1484630" y="30970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0" name="TextovéPole 159"/>
          <p:cNvSpPr txBox="1"/>
          <p:nvPr/>
        </p:nvSpPr>
        <p:spPr>
          <a:xfrm>
            <a:off x="1121014" y="30965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1" name="TextovéPole 160"/>
          <p:cNvSpPr txBox="1"/>
          <p:nvPr/>
        </p:nvSpPr>
        <p:spPr>
          <a:xfrm>
            <a:off x="2621331" y="3087063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2" name="TextovéPole 161"/>
          <p:cNvSpPr txBox="1"/>
          <p:nvPr/>
        </p:nvSpPr>
        <p:spPr>
          <a:xfrm>
            <a:off x="2225172" y="355749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3" name="TextovéPole 162"/>
          <p:cNvSpPr txBox="1"/>
          <p:nvPr/>
        </p:nvSpPr>
        <p:spPr>
          <a:xfrm>
            <a:off x="1854678" y="35445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4" name="TextovéPole 163"/>
          <p:cNvSpPr txBox="1"/>
          <p:nvPr/>
        </p:nvSpPr>
        <p:spPr>
          <a:xfrm>
            <a:off x="1484630" y="354495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65" name="TextovéPole 164"/>
          <p:cNvSpPr txBox="1"/>
          <p:nvPr/>
        </p:nvSpPr>
        <p:spPr>
          <a:xfrm>
            <a:off x="1121014" y="354445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66" name="TextovéPole 165"/>
          <p:cNvSpPr txBox="1"/>
          <p:nvPr/>
        </p:nvSpPr>
        <p:spPr>
          <a:xfrm>
            <a:off x="2621331" y="3534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7" name="TextovéPole 166"/>
          <p:cNvSpPr txBox="1"/>
          <p:nvPr/>
        </p:nvSpPr>
        <p:spPr>
          <a:xfrm>
            <a:off x="2225172" y="40457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8" name="TextovéPole 167"/>
          <p:cNvSpPr txBox="1"/>
          <p:nvPr/>
        </p:nvSpPr>
        <p:spPr>
          <a:xfrm>
            <a:off x="1854678" y="40327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9" name="TextovéPole 168"/>
          <p:cNvSpPr txBox="1"/>
          <p:nvPr/>
        </p:nvSpPr>
        <p:spPr>
          <a:xfrm>
            <a:off x="1484630" y="40331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0" name="TextovéPole 169"/>
          <p:cNvSpPr txBox="1"/>
          <p:nvPr/>
        </p:nvSpPr>
        <p:spPr>
          <a:xfrm>
            <a:off x="1121014" y="40326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1" name="TextovéPole 170"/>
          <p:cNvSpPr txBox="1"/>
          <p:nvPr/>
        </p:nvSpPr>
        <p:spPr>
          <a:xfrm>
            <a:off x="2621331" y="402320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6,8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72" name="TextovéPole 171"/>
          <p:cNvSpPr txBox="1"/>
          <p:nvPr/>
        </p:nvSpPr>
        <p:spPr>
          <a:xfrm>
            <a:off x="2225172" y="45015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3" name="TextovéPole 172"/>
          <p:cNvSpPr txBox="1"/>
          <p:nvPr/>
        </p:nvSpPr>
        <p:spPr>
          <a:xfrm>
            <a:off x="1854678" y="448861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74" name="TextovéPole 173"/>
          <p:cNvSpPr txBox="1"/>
          <p:nvPr/>
        </p:nvSpPr>
        <p:spPr>
          <a:xfrm>
            <a:off x="1484630" y="44890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75" name="TextovéPole 174"/>
          <p:cNvSpPr txBox="1"/>
          <p:nvPr/>
        </p:nvSpPr>
        <p:spPr>
          <a:xfrm>
            <a:off x="1121014" y="448854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6" name="TextovéPole 175"/>
          <p:cNvSpPr txBox="1"/>
          <p:nvPr/>
        </p:nvSpPr>
        <p:spPr>
          <a:xfrm>
            <a:off x="2621331" y="447908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7,8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ovéPole 41"/>
          <p:cNvSpPr txBox="1"/>
          <p:nvPr/>
        </p:nvSpPr>
        <p:spPr>
          <a:xfrm>
            <a:off x="1150716" y="5110623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D. Zapíše se 0-1-.</a:t>
            </a:r>
            <a:endParaRPr lang="cs-CZ" dirty="0"/>
          </a:p>
        </p:txBody>
      </p:sp>
      <p:sp>
        <p:nvSpPr>
          <p:cNvPr id="43" name="Zaoblený obdélník 42"/>
          <p:cNvSpPr/>
          <p:nvPr/>
        </p:nvSpPr>
        <p:spPr>
          <a:xfrm>
            <a:off x="1121015" y="1673841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7" name="Zaoblený obdélník 176"/>
          <p:cNvSpPr/>
          <p:nvPr/>
        </p:nvSpPr>
        <p:spPr>
          <a:xfrm>
            <a:off x="1114844" y="215258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9" name="TextovéPole 178"/>
          <p:cNvSpPr txBox="1"/>
          <p:nvPr/>
        </p:nvSpPr>
        <p:spPr>
          <a:xfrm>
            <a:off x="5036641" y="123142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0" name="TextovéPole 179"/>
          <p:cNvSpPr txBox="1"/>
          <p:nvPr/>
        </p:nvSpPr>
        <p:spPr>
          <a:xfrm>
            <a:off x="4666147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81" name="TextovéPole 180"/>
          <p:cNvSpPr txBox="1"/>
          <p:nvPr/>
        </p:nvSpPr>
        <p:spPr>
          <a:xfrm>
            <a:off x="4296099" y="122711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2" name="TextovéPole 181"/>
          <p:cNvSpPr txBox="1"/>
          <p:nvPr/>
        </p:nvSpPr>
        <p:spPr>
          <a:xfrm>
            <a:off x="3932483" y="12409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83" name="TextovéPole 182"/>
          <p:cNvSpPr txBox="1"/>
          <p:nvPr/>
        </p:nvSpPr>
        <p:spPr>
          <a:xfrm>
            <a:off x="5356598" y="1284514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1,2,3,4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036640" y="168440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4666146" y="16939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4296098" y="168009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3932482" y="16938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5356597" y="1737489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1,3,2,4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71" name="Zaoblený obdélník 70"/>
          <p:cNvSpPr/>
          <p:nvPr/>
        </p:nvSpPr>
        <p:spPr>
          <a:xfrm>
            <a:off x="1114844" y="2608174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Zaoblený obdélník 77"/>
          <p:cNvSpPr/>
          <p:nvPr/>
        </p:nvSpPr>
        <p:spPr>
          <a:xfrm>
            <a:off x="1114844" y="3087063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Zaoblený obdélník 78"/>
          <p:cNvSpPr/>
          <p:nvPr/>
        </p:nvSpPr>
        <p:spPr>
          <a:xfrm>
            <a:off x="1114844" y="3545654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0" name="Zaoblený obdélník 79"/>
          <p:cNvSpPr/>
          <p:nvPr/>
        </p:nvSpPr>
        <p:spPr>
          <a:xfrm>
            <a:off x="1113538" y="4023805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1" name="Zaoblený obdélník 80"/>
          <p:cNvSpPr/>
          <p:nvPr/>
        </p:nvSpPr>
        <p:spPr>
          <a:xfrm>
            <a:off x="1113538" y="4492721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0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" grpId="1"/>
      <p:bldP spid="177" grpId="0" animBg="1"/>
      <p:bldP spid="177" grpId="1" animBg="1"/>
      <p:bldP spid="66" grpId="0"/>
      <p:bldP spid="67" grpId="0"/>
      <p:bldP spid="68" grpId="0"/>
      <p:bldP spid="69" grpId="0"/>
      <p:bldP spid="70" grpId="0"/>
      <p:bldP spid="71" grpId="0" animBg="1"/>
      <p:bldP spid="71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17" y="689627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9" name="TextovéPole 128"/>
          <p:cNvSpPr txBox="1"/>
          <p:nvPr/>
        </p:nvSpPr>
        <p:spPr>
          <a:xfrm>
            <a:off x="1498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0" name="TextovéPole 129"/>
          <p:cNvSpPr txBox="1"/>
          <p:nvPr/>
        </p:nvSpPr>
        <p:spPr>
          <a:xfrm>
            <a:off x="1117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1" name="TextovéPole 130"/>
          <p:cNvSpPr txBox="1"/>
          <p:nvPr/>
        </p:nvSpPr>
        <p:spPr>
          <a:xfrm>
            <a:off x="15111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2" name="TextovéPole 131"/>
          <p:cNvSpPr txBox="1"/>
          <p:nvPr/>
        </p:nvSpPr>
        <p:spPr>
          <a:xfrm>
            <a:off x="1874885" y="12200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3" name="TextovéPole 132"/>
          <p:cNvSpPr txBox="1"/>
          <p:nvPr/>
        </p:nvSpPr>
        <p:spPr>
          <a:xfrm>
            <a:off x="2236835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34" name="TextovéPole 133"/>
          <p:cNvSpPr txBox="1"/>
          <p:nvPr/>
        </p:nvSpPr>
        <p:spPr>
          <a:xfrm>
            <a:off x="1868534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35" name="TextovéPole 134"/>
          <p:cNvSpPr txBox="1"/>
          <p:nvPr/>
        </p:nvSpPr>
        <p:spPr>
          <a:xfrm>
            <a:off x="1498486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6" name="TextovéPole 135"/>
          <p:cNvSpPr txBox="1"/>
          <p:nvPr/>
        </p:nvSpPr>
        <p:spPr>
          <a:xfrm>
            <a:off x="1130187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7" name="TextovéPole 136"/>
          <p:cNvSpPr txBox="1"/>
          <p:nvPr/>
        </p:nvSpPr>
        <p:spPr>
          <a:xfrm>
            <a:off x="2621332" y="1232656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38" name="TextovéPole 137"/>
          <p:cNvSpPr txBox="1"/>
          <p:nvPr/>
        </p:nvSpPr>
        <p:spPr>
          <a:xfrm>
            <a:off x="1498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9" name="TextovéPole 138"/>
          <p:cNvSpPr txBox="1"/>
          <p:nvPr/>
        </p:nvSpPr>
        <p:spPr>
          <a:xfrm>
            <a:off x="1117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0" name="TextovéPole 139"/>
          <p:cNvSpPr txBox="1"/>
          <p:nvPr/>
        </p:nvSpPr>
        <p:spPr>
          <a:xfrm>
            <a:off x="15111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1" name="TextovéPole 140"/>
          <p:cNvSpPr txBox="1"/>
          <p:nvPr/>
        </p:nvSpPr>
        <p:spPr>
          <a:xfrm>
            <a:off x="1874885" y="166952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2" name="TextovéPole 141"/>
          <p:cNvSpPr txBox="1"/>
          <p:nvPr/>
        </p:nvSpPr>
        <p:spPr>
          <a:xfrm>
            <a:off x="2236835" y="169041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3" name="TextovéPole 142"/>
          <p:cNvSpPr txBox="1"/>
          <p:nvPr/>
        </p:nvSpPr>
        <p:spPr>
          <a:xfrm>
            <a:off x="1868534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1498486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45" name="TextovéPole 144"/>
          <p:cNvSpPr txBox="1"/>
          <p:nvPr/>
        </p:nvSpPr>
        <p:spPr>
          <a:xfrm>
            <a:off x="1130187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6" name="TextovéPole 145"/>
          <p:cNvSpPr txBox="1"/>
          <p:nvPr/>
        </p:nvSpPr>
        <p:spPr>
          <a:xfrm>
            <a:off x="2621332" y="1682102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47" name="TextovéPole 146"/>
          <p:cNvSpPr txBox="1"/>
          <p:nvPr/>
        </p:nvSpPr>
        <p:spPr>
          <a:xfrm>
            <a:off x="2241773" y="213727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8" name="TextovéPole 147"/>
          <p:cNvSpPr txBox="1"/>
          <p:nvPr/>
        </p:nvSpPr>
        <p:spPr>
          <a:xfrm>
            <a:off x="1871279" y="21468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9" name="TextovéPole 148"/>
          <p:cNvSpPr txBox="1"/>
          <p:nvPr/>
        </p:nvSpPr>
        <p:spPr>
          <a:xfrm>
            <a:off x="1501231" y="21329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0" name="TextovéPole 149"/>
          <p:cNvSpPr txBox="1"/>
          <p:nvPr/>
        </p:nvSpPr>
        <p:spPr>
          <a:xfrm>
            <a:off x="1137615" y="214675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1" name="TextovéPole 150"/>
          <p:cNvSpPr txBox="1"/>
          <p:nvPr/>
        </p:nvSpPr>
        <p:spPr>
          <a:xfrm>
            <a:off x="2637932" y="214682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2" name="TextovéPole 151"/>
          <p:cNvSpPr txBox="1"/>
          <p:nvPr/>
        </p:nvSpPr>
        <p:spPr>
          <a:xfrm>
            <a:off x="2225173" y="260757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3" name="TextovéPole 152"/>
          <p:cNvSpPr txBox="1"/>
          <p:nvPr/>
        </p:nvSpPr>
        <p:spPr>
          <a:xfrm>
            <a:off x="1854679" y="26361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4" name="TextovéPole 153"/>
          <p:cNvSpPr txBox="1"/>
          <p:nvPr/>
        </p:nvSpPr>
        <p:spPr>
          <a:xfrm>
            <a:off x="1484631" y="26366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5" name="TextovéPole 154"/>
          <p:cNvSpPr txBox="1"/>
          <p:nvPr/>
        </p:nvSpPr>
        <p:spPr>
          <a:xfrm>
            <a:off x="1121015" y="26361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6" name="TextovéPole 155"/>
          <p:cNvSpPr txBox="1"/>
          <p:nvPr/>
        </p:nvSpPr>
        <p:spPr>
          <a:xfrm>
            <a:off x="2621332" y="262664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7" name="TextovéPole 156"/>
          <p:cNvSpPr txBox="1"/>
          <p:nvPr/>
        </p:nvSpPr>
        <p:spPr>
          <a:xfrm>
            <a:off x="2225172" y="309570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8" name="TextovéPole 157"/>
          <p:cNvSpPr txBox="1"/>
          <p:nvPr/>
        </p:nvSpPr>
        <p:spPr>
          <a:xfrm>
            <a:off x="1854678" y="309658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9" name="TextovéPole 158"/>
          <p:cNvSpPr txBox="1"/>
          <p:nvPr/>
        </p:nvSpPr>
        <p:spPr>
          <a:xfrm>
            <a:off x="1484630" y="30970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0" name="TextovéPole 159"/>
          <p:cNvSpPr txBox="1"/>
          <p:nvPr/>
        </p:nvSpPr>
        <p:spPr>
          <a:xfrm>
            <a:off x="1121014" y="30965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1" name="TextovéPole 160"/>
          <p:cNvSpPr txBox="1"/>
          <p:nvPr/>
        </p:nvSpPr>
        <p:spPr>
          <a:xfrm>
            <a:off x="2621331" y="3087063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2" name="TextovéPole 161"/>
          <p:cNvSpPr txBox="1"/>
          <p:nvPr/>
        </p:nvSpPr>
        <p:spPr>
          <a:xfrm>
            <a:off x="2225172" y="355749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3" name="TextovéPole 162"/>
          <p:cNvSpPr txBox="1"/>
          <p:nvPr/>
        </p:nvSpPr>
        <p:spPr>
          <a:xfrm>
            <a:off x="1854678" y="35445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4" name="TextovéPole 163"/>
          <p:cNvSpPr txBox="1"/>
          <p:nvPr/>
        </p:nvSpPr>
        <p:spPr>
          <a:xfrm>
            <a:off x="1484630" y="354495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65" name="TextovéPole 164"/>
          <p:cNvSpPr txBox="1"/>
          <p:nvPr/>
        </p:nvSpPr>
        <p:spPr>
          <a:xfrm>
            <a:off x="1121014" y="354445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66" name="TextovéPole 165"/>
          <p:cNvSpPr txBox="1"/>
          <p:nvPr/>
        </p:nvSpPr>
        <p:spPr>
          <a:xfrm>
            <a:off x="2621331" y="3534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7" name="TextovéPole 166"/>
          <p:cNvSpPr txBox="1"/>
          <p:nvPr/>
        </p:nvSpPr>
        <p:spPr>
          <a:xfrm>
            <a:off x="2225172" y="40457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8" name="TextovéPole 167"/>
          <p:cNvSpPr txBox="1"/>
          <p:nvPr/>
        </p:nvSpPr>
        <p:spPr>
          <a:xfrm>
            <a:off x="1854678" y="40327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9" name="TextovéPole 168"/>
          <p:cNvSpPr txBox="1"/>
          <p:nvPr/>
        </p:nvSpPr>
        <p:spPr>
          <a:xfrm>
            <a:off x="1484630" y="40331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0" name="TextovéPole 169"/>
          <p:cNvSpPr txBox="1"/>
          <p:nvPr/>
        </p:nvSpPr>
        <p:spPr>
          <a:xfrm>
            <a:off x="1121014" y="40326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1" name="TextovéPole 170"/>
          <p:cNvSpPr txBox="1"/>
          <p:nvPr/>
        </p:nvSpPr>
        <p:spPr>
          <a:xfrm>
            <a:off x="2621331" y="402320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6,8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72" name="TextovéPole 171"/>
          <p:cNvSpPr txBox="1"/>
          <p:nvPr/>
        </p:nvSpPr>
        <p:spPr>
          <a:xfrm>
            <a:off x="2225172" y="45015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3" name="TextovéPole 172"/>
          <p:cNvSpPr txBox="1"/>
          <p:nvPr/>
        </p:nvSpPr>
        <p:spPr>
          <a:xfrm>
            <a:off x="1854678" y="448861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74" name="TextovéPole 173"/>
          <p:cNvSpPr txBox="1"/>
          <p:nvPr/>
        </p:nvSpPr>
        <p:spPr>
          <a:xfrm>
            <a:off x="1484630" y="44890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75" name="TextovéPole 174"/>
          <p:cNvSpPr txBox="1"/>
          <p:nvPr/>
        </p:nvSpPr>
        <p:spPr>
          <a:xfrm>
            <a:off x="1121014" y="448854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6" name="TextovéPole 175"/>
          <p:cNvSpPr txBox="1"/>
          <p:nvPr/>
        </p:nvSpPr>
        <p:spPr>
          <a:xfrm>
            <a:off x="2621331" y="447908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7,8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7" name="Zaoblený obdélník 176"/>
          <p:cNvSpPr/>
          <p:nvPr/>
        </p:nvSpPr>
        <p:spPr>
          <a:xfrm>
            <a:off x="1114844" y="215258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9" name="TextovéPole 178"/>
          <p:cNvSpPr txBox="1"/>
          <p:nvPr/>
        </p:nvSpPr>
        <p:spPr>
          <a:xfrm>
            <a:off x="5036641" y="123142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0" name="TextovéPole 179"/>
          <p:cNvSpPr txBox="1"/>
          <p:nvPr/>
        </p:nvSpPr>
        <p:spPr>
          <a:xfrm>
            <a:off x="4666147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81" name="TextovéPole 180"/>
          <p:cNvSpPr txBox="1"/>
          <p:nvPr/>
        </p:nvSpPr>
        <p:spPr>
          <a:xfrm>
            <a:off x="4296099" y="122711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2" name="TextovéPole 181"/>
          <p:cNvSpPr txBox="1"/>
          <p:nvPr/>
        </p:nvSpPr>
        <p:spPr>
          <a:xfrm>
            <a:off x="3932483" y="12409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83" name="TextovéPole 182"/>
          <p:cNvSpPr txBox="1"/>
          <p:nvPr/>
        </p:nvSpPr>
        <p:spPr>
          <a:xfrm>
            <a:off x="5356598" y="1284514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1,2,3,4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036640" y="168440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4666146" y="16939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4296098" y="168009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3932482" y="16938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5356597" y="1737489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1,3,2,4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71" name="Zaoblený obdélník 70"/>
          <p:cNvSpPr/>
          <p:nvPr/>
        </p:nvSpPr>
        <p:spPr>
          <a:xfrm>
            <a:off x="1114844" y="2608174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Zaoblený obdélník 71"/>
          <p:cNvSpPr/>
          <p:nvPr/>
        </p:nvSpPr>
        <p:spPr>
          <a:xfrm>
            <a:off x="1114844" y="308068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Zaoblený obdélník 72"/>
          <p:cNvSpPr/>
          <p:nvPr/>
        </p:nvSpPr>
        <p:spPr>
          <a:xfrm>
            <a:off x="1105717" y="3545881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Zaoblený obdélník 73"/>
          <p:cNvSpPr/>
          <p:nvPr/>
        </p:nvSpPr>
        <p:spPr>
          <a:xfrm>
            <a:off x="1105717" y="402320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Zaoblený obdélník 74"/>
          <p:cNvSpPr/>
          <p:nvPr/>
        </p:nvSpPr>
        <p:spPr>
          <a:xfrm>
            <a:off x="1105717" y="4490569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1904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17" y="689627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9" name="TextovéPole 128"/>
          <p:cNvSpPr txBox="1"/>
          <p:nvPr/>
        </p:nvSpPr>
        <p:spPr>
          <a:xfrm>
            <a:off x="1498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0" name="TextovéPole 129"/>
          <p:cNvSpPr txBox="1"/>
          <p:nvPr/>
        </p:nvSpPr>
        <p:spPr>
          <a:xfrm>
            <a:off x="1117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1" name="TextovéPole 130"/>
          <p:cNvSpPr txBox="1"/>
          <p:nvPr/>
        </p:nvSpPr>
        <p:spPr>
          <a:xfrm>
            <a:off x="15111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2" name="TextovéPole 131"/>
          <p:cNvSpPr txBox="1"/>
          <p:nvPr/>
        </p:nvSpPr>
        <p:spPr>
          <a:xfrm>
            <a:off x="1874885" y="12200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3" name="TextovéPole 132"/>
          <p:cNvSpPr txBox="1"/>
          <p:nvPr/>
        </p:nvSpPr>
        <p:spPr>
          <a:xfrm>
            <a:off x="2236835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34" name="TextovéPole 133"/>
          <p:cNvSpPr txBox="1"/>
          <p:nvPr/>
        </p:nvSpPr>
        <p:spPr>
          <a:xfrm>
            <a:off x="1868534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35" name="TextovéPole 134"/>
          <p:cNvSpPr txBox="1"/>
          <p:nvPr/>
        </p:nvSpPr>
        <p:spPr>
          <a:xfrm>
            <a:off x="1498486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6" name="TextovéPole 135"/>
          <p:cNvSpPr txBox="1"/>
          <p:nvPr/>
        </p:nvSpPr>
        <p:spPr>
          <a:xfrm>
            <a:off x="1130187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7" name="TextovéPole 136"/>
          <p:cNvSpPr txBox="1"/>
          <p:nvPr/>
        </p:nvSpPr>
        <p:spPr>
          <a:xfrm>
            <a:off x="2621332" y="1232656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38" name="TextovéPole 137"/>
          <p:cNvSpPr txBox="1"/>
          <p:nvPr/>
        </p:nvSpPr>
        <p:spPr>
          <a:xfrm>
            <a:off x="1498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9" name="TextovéPole 138"/>
          <p:cNvSpPr txBox="1"/>
          <p:nvPr/>
        </p:nvSpPr>
        <p:spPr>
          <a:xfrm>
            <a:off x="1117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0" name="TextovéPole 139"/>
          <p:cNvSpPr txBox="1"/>
          <p:nvPr/>
        </p:nvSpPr>
        <p:spPr>
          <a:xfrm>
            <a:off x="15111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1" name="TextovéPole 140"/>
          <p:cNvSpPr txBox="1"/>
          <p:nvPr/>
        </p:nvSpPr>
        <p:spPr>
          <a:xfrm>
            <a:off x="1874885" y="166952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2" name="TextovéPole 141"/>
          <p:cNvSpPr txBox="1"/>
          <p:nvPr/>
        </p:nvSpPr>
        <p:spPr>
          <a:xfrm>
            <a:off x="2236835" y="169041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3" name="TextovéPole 142"/>
          <p:cNvSpPr txBox="1"/>
          <p:nvPr/>
        </p:nvSpPr>
        <p:spPr>
          <a:xfrm>
            <a:off x="1868534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1498486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45" name="TextovéPole 144"/>
          <p:cNvSpPr txBox="1"/>
          <p:nvPr/>
        </p:nvSpPr>
        <p:spPr>
          <a:xfrm>
            <a:off x="1130187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6" name="TextovéPole 145"/>
          <p:cNvSpPr txBox="1"/>
          <p:nvPr/>
        </p:nvSpPr>
        <p:spPr>
          <a:xfrm>
            <a:off x="2621332" y="1682102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47" name="TextovéPole 146"/>
          <p:cNvSpPr txBox="1"/>
          <p:nvPr/>
        </p:nvSpPr>
        <p:spPr>
          <a:xfrm>
            <a:off x="2241773" y="213727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8" name="TextovéPole 147"/>
          <p:cNvSpPr txBox="1"/>
          <p:nvPr/>
        </p:nvSpPr>
        <p:spPr>
          <a:xfrm>
            <a:off x="1871279" y="21468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9" name="TextovéPole 148"/>
          <p:cNvSpPr txBox="1"/>
          <p:nvPr/>
        </p:nvSpPr>
        <p:spPr>
          <a:xfrm>
            <a:off x="1501231" y="21329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0" name="TextovéPole 149"/>
          <p:cNvSpPr txBox="1"/>
          <p:nvPr/>
        </p:nvSpPr>
        <p:spPr>
          <a:xfrm>
            <a:off x="1137615" y="214675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1" name="TextovéPole 150"/>
          <p:cNvSpPr txBox="1"/>
          <p:nvPr/>
        </p:nvSpPr>
        <p:spPr>
          <a:xfrm>
            <a:off x="2637932" y="214682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2" name="TextovéPole 151"/>
          <p:cNvSpPr txBox="1"/>
          <p:nvPr/>
        </p:nvSpPr>
        <p:spPr>
          <a:xfrm>
            <a:off x="2225173" y="260757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3" name="TextovéPole 152"/>
          <p:cNvSpPr txBox="1"/>
          <p:nvPr/>
        </p:nvSpPr>
        <p:spPr>
          <a:xfrm>
            <a:off x="1854679" y="26361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4" name="TextovéPole 153"/>
          <p:cNvSpPr txBox="1"/>
          <p:nvPr/>
        </p:nvSpPr>
        <p:spPr>
          <a:xfrm>
            <a:off x="1484631" y="26366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5" name="TextovéPole 154"/>
          <p:cNvSpPr txBox="1"/>
          <p:nvPr/>
        </p:nvSpPr>
        <p:spPr>
          <a:xfrm>
            <a:off x="1121015" y="26361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6" name="TextovéPole 155"/>
          <p:cNvSpPr txBox="1"/>
          <p:nvPr/>
        </p:nvSpPr>
        <p:spPr>
          <a:xfrm>
            <a:off x="2621332" y="262664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7" name="TextovéPole 156"/>
          <p:cNvSpPr txBox="1"/>
          <p:nvPr/>
        </p:nvSpPr>
        <p:spPr>
          <a:xfrm>
            <a:off x="2225172" y="309570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8" name="TextovéPole 157"/>
          <p:cNvSpPr txBox="1"/>
          <p:nvPr/>
        </p:nvSpPr>
        <p:spPr>
          <a:xfrm>
            <a:off x="1854678" y="309658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9" name="TextovéPole 158"/>
          <p:cNvSpPr txBox="1"/>
          <p:nvPr/>
        </p:nvSpPr>
        <p:spPr>
          <a:xfrm>
            <a:off x="1484630" y="30970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0" name="TextovéPole 159"/>
          <p:cNvSpPr txBox="1"/>
          <p:nvPr/>
        </p:nvSpPr>
        <p:spPr>
          <a:xfrm>
            <a:off x="1121014" y="30965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1" name="TextovéPole 160"/>
          <p:cNvSpPr txBox="1"/>
          <p:nvPr/>
        </p:nvSpPr>
        <p:spPr>
          <a:xfrm>
            <a:off x="2621331" y="3087063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2" name="TextovéPole 161"/>
          <p:cNvSpPr txBox="1"/>
          <p:nvPr/>
        </p:nvSpPr>
        <p:spPr>
          <a:xfrm>
            <a:off x="2225172" y="355749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3" name="TextovéPole 162"/>
          <p:cNvSpPr txBox="1"/>
          <p:nvPr/>
        </p:nvSpPr>
        <p:spPr>
          <a:xfrm>
            <a:off x="1854678" y="35445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4" name="TextovéPole 163"/>
          <p:cNvSpPr txBox="1"/>
          <p:nvPr/>
        </p:nvSpPr>
        <p:spPr>
          <a:xfrm>
            <a:off x="1484630" y="354495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65" name="TextovéPole 164"/>
          <p:cNvSpPr txBox="1"/>
          <p:nvPr/>
        </p:nvSpPr>
        <p:spPr>
          <a:xfrm>
            <a:off x="1121014" y="354445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66" name="TextovéPole 165"/>
          <p:cNvSpPr txBox="1"/>
          <p:nvPr/>
        </p:nvSpPr>
        <p:spPr>
          <a:xfrm>
            <a:off x="2621331" y="3534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7" name="TextovéPole 166"/>
          <p:cNvSpPr txBox="1"/>
          <p:nvPr/>
        </p:nvSpPr>
        <p:spPr>
          <a:xfrm>
            <a:off x="2225172" y="40457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8" name="TextovéPole 167"/>
          <p:cNvSpPr txBox="1"/>
          <p:nvPr/>
        </p:nvSpPr>
        <p:spPr>
          <a:xfrm>
            <a:off x="1854678" y="40327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9" name="TextovéPole 168"/>
          <p:cNvSpPr txBox="1"/>
          <p:nvPr/>
        </p:nvSpPr>
        <p:spPr>
          <a:xfrm>
            <a:off x="1484630" y="40331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0" name="TextovéPole 169"/>
          <p:cNvSpPr txBox="1"/>
          <p:nvPr/>
        </p:nvSpPr>
        <p:spPr>
          <a:xfrm>
            <a:off x="1121014" y="40326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1" name="TextovéPole 170"/>
          <p:cNvSpPr txBox="1"/>
          <p:nvPr/>
        </p:nvSpPr>
        <p:spPr>
          <a:xfrm>
            <a:off x="2621331" y="402320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6,8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72" name="TextovéPole 171"/>
          <p:cNvSpPr txBox="1"/>
          <p:nvPr/>
        </p:nvSpPr>
        <p:spPr>
          <a:xfrm>
            <a:off x="2225172" y="45015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3" name="TextovéPole 172"/>
          <p:cNvSpPr txBox="1"/>
          <p:nvPr/>
        </p:nvSpPr>
        <p:spPr>
          <a:xfrm>
            <a:off x="1854678" y="448861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74" name="TextovéPole 173"/>
          <p:cNvSpPr txBox="1"/>
          <p:nvPr/>
        </p:nvSpPr>
        <p:spPr>
          <a:xfrm>
            <a:off x="1484630" y="44890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75" name="TextovéPole 174"/>
          <p:cNvSpPr txBox="1"/>
          <p:nvPr/>
        </p:nvSpPr>
        <p:spPr>
          <a:xfrm>
            <a:off x="1121014" y="448854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6" name="TextovéPole 175"/>
          <p:cNvSpPr txBox="1"/>
          <p:nvPr/>
        </p:nvSpPr>
        <p:spPr>
          <a:xfrm>
            <a:off x="2621331" y="447908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7,8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9" name="TextovéPole 178"/>
          <p:cNvSpPr txBox="1"/>
          <p:nvPr/>
        </p:nvSpPr>
        <p:spPr>
          <a:xfrm>
            <a:off x="5036641" y="123142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0" name="TextovéPole 179"/>
          <p:cNvSpPr txBox="1"/>
          <p:nvPr/>
        </p:nvSpPr>
        <p:spPr>
          <a:xfrm>
            <a:off x="4666147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81" name="TextovéPole 180"/>
          <p:cNvSpPr txBox="1"/>
          <p:nvPr/>
        </p:nvSpPr>
        <p:spPr>
          <a:xfrm>
            <a:off x="4296099" y="122711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2" name="TextovéPole 181"/>
          <p:cNvSpPr txBox="1"/>
          <p:nvPr/>
        </p:nvSpPr>
        <p:spPr>
          <a:xfrm>
            <a:off x="3932483" y="12409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83" name="TextovéPole 182"/>
          <p:cNvSpPr txBox="1"/>
          <p:nvPr/>
        </p:nvSpPr>
        <p:spPr>
          <a:xfrm>
            <a:off x="5356598" y="1284514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1,2,3,4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036640" y="168440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4666146" y="16939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4296098" y="168009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3932482" y="16938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5356597" y="1737489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1,3,2,4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71" name="Zaoblený obdélník 70"/>
          <p:cNvSpPr/>
          <p:nvPr/>
        </p:nvSpPr>
        <p:spPr>
          <a:xfrm>
            <a:off x="1114844" y="2608174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Zaoblený obdélník 71"/>
          <p:cNvSpPr/>
          <p:nvPr/>
        </p:nvSpPr>
        <p:spPr>
          <a:xfrm>
            <a:off x="1114844" y="308068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Zaoblený obdélník 72"/>
          <p:cNvSpPr/>
          <p:nvPr/>
        </p:nvSpPr>
        <p:spPr>
          <a:xfrm>
            <a:off x="1105717" y="3545881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Zaoblený obdélník 73"/>
          <p:cNvSpPr/>
          <p:nvPr/>
        </p:nvSpPr>
        <p:spPr>
          <a:xfrm>
            <a:off x="1105717" y="402320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Zaoblený obdélník 74"/>
          <p:cNvSpPr/>
          <p:nvPr/>
        </p:nvSpPr>
        <p:spPr>
          <a:xfrm>
            <a:off x="1105717" y="4490569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66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17" y="689627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9" name="TextovéPole 128"/>
          <p:cNvSpPr txBox="1"/>
          <p:nvPr/>
        </p:nvSpPr>
        <p:spPr>
          <a:xfrm>
            <a:off x="1498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0" name="TextovéPole 129"/>
          <p:cNvSpPr txBox="1"/>
          <p:nvPr/>
        </p:nvSpPr>
        <p:spPr>
          <a:xfrm>
            <a:off x="1117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1" name="TextovéPole 130"/>
          <p:cNvSpPr txBox="1"/>
          <p:nvPr/>
        </p:nvSpPr>
        <p:spPr>
          <a:xfrm>
            <a:off x="15111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2" name="TextovéPole 131"/>
          <p:cNvSpPr txBox="1"/>
          <p:nvPr/>
        </p:nvSpPr>
        <p:spPr>
          <a:xfrm>
            <a:off x="1874885" y="12200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3" name="TextovéPole 132"/>
          <p:cNvSpPr txBox="1"/>
          <p:nvPr/>
        </p:nvSpPr>
        <p:spPr>
          <a:xfrm>
            <a:off x="2236835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34" name="TextovéPole 133"/>
          <p:cNvSpPr txBox="1"/>
          <p:nvPr/>
        </p:nvSpPr>
        <p:spPr>
          <a:xfrm>
            <a:off x="1868534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35" name="TextovéPole 134"/>
          <p:cNvSpPr txBox="1"/>
          <p:nvPr/>
        </p:nvSpPr>
        <p:spPr>
          <a:xfrm>
            <a:off x="1498486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6" name="TextovéPole 135"/>
          <p:cNvSpPr txBox="1"/>
          <p:nvPr/>
        </p:nvSpPr>
        <p:spPr>
          <a:xfrm>
            <a:off x="1130187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7" name="TextovéPole 136"/>
          <p:cNvSpPr txBox="1"/>
          <p:nvPr/>
        </p:nvSpPr>
        <p:spPr>
          <a:xfrm>
            <a:off x="2621332" y="1232656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38" name="TextovéPole 137"/>
          <p:cNvSpPr txBox="1"/>
          <p:nvPr/>
        </p:nvSpPr>
        <p:spPr>
          <a:xfrm>
            <a:off x="1498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9" name="TextovéPole 138"/>
          <p:cNvSpPr txBox="1"/>
          <p:nvPr/>
        </p:nvSpPr>
        <p:spPr>
          <a:xfrm>
            <a:off x="1117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0" name="TextovéPole 139"/>
          <p:cNvSpPr txBox="1"/>
          <p:nvPr/>
        </p:nvSpPr>
        <p:spPr>
          <a:xfrm>
            <a:off x="15111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1" name="TextovéPole 140"/>
          <p:cNvSpPr txBox="1"/>
          <p:nvPr/>
        </p:nvSpPr>
        <p:spPr>
          <a:xfrm>
            <a:off x="1874885" y="166952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2" name="TextovéPole 141"/>
          <p:cNvSpPr txBox="1"/>
          <p:nvPr/>
        </p:nvSpPr>
        <p:spPr>
          <a:xfrm>
            <a:off x="2236835" y="169041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3" name="TextovéPole 142"/>
          <p:cNvSpPr txBox="1"/>
          <p:nvPr/>
        </p:nvSpPr>
        <p:spPr>
          <a:xfrm>
            <a:off x="1868534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1498486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45" name="TextovéPole 144"/>
          <p:cNvSpPr txBox="1"/>
          <p:nvPr/>
        </p:nvSpPr>
        <p:spPr>
          <a:xfrm>
            <a:off x="1130187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6" name="TextovéPole 145"/>
          <p:cNvSpPr txBox="1"/>
          <p:nvPr/>
        </p:nvSpPr>
        <p:spPr>
          <a:xfrm>
            <a:off x="2621332" y="1682102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47" name="TextovéPole 146"/>
          <p:cNvSpPr txBox="1"/>
          <p:nvPr/>
        </p:nvSpPr>
        <p:spPr>
          <a:xfrm>
            <a:off x="2241773" y="213727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8" name="TextovéPole 147"/>
          <p:cNvSpPr txBox="1"/>
          <p:nvPr/>
        </p:nvSpPr>
        <p:spPr>
          <a:xfrm>
            <a:off x="1871279" y="21468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9" name="TextovéPole 148"/>
          <p:cNvSpPr txBox="1"/>
          <p:nvPr/>
        </p:nvSpPr>
        <p:spPr>
          <a:xfrm>
            <a:off x="1501231" y="21329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0" name="TextovéPole 149"/>
          <p:cNvSpPr txBox="1"/>
          <p:nvPr/>
        </p:nvSpPr>
        <p:spPr>
          <a:xfrm>
            <a:off x="1137615" y="214675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1" name="TextovéPole 150"/>
          <p:cNvSpPr txBox="1"/>
          <p:nvPr/>
        </p:nvSpPr>
        <p:spPr>
          <a:xfrm>
            <a:off x="2637932" y="214682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2" name="TextovéPole 151"/>
          <p:cNvSpPr txBox="1"/>
          <p:nvPr/>
        </p:nvSpPr>
        <p:spPr>
          <a:xfrm>
            <a:off x="2225173" y="260757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3" name="TextovéPole 152"/>
          <p:cNvSpPr txBox="1"/>
          <p:nvPr/>
        </p:nvSpPr>
        <p:spPr>
          <a:xfrm>
            <a:off x="1854679" y="26361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4" name="TextovéPole 153"/>
          <p:cNvSpPr txBox="1"/>
          <p:nvPr/>
        </p:nvSpPr>
        <p:spPr>
          <a:xfrm>
            <a:off x="1484631" y="26366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5" name="TextovéPole 154"/>
          <p:cNvSpPr txBox="1"/>
          <p:nvPr/>
        </p:nvSpPr>
        <p:spPr>
          <a:xfrm>
            <a:off x="1121015" y="26361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6" name="TextovéPole 155"/>
          <p:cNvSpPr txBox="1"/>
          <p:nvPr/>
        </p:nvSpPr>
        <p:spPr>
          <a:xfrm>
            <a:off x="2621332" y="262664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7" name="TextovéPole 156"/>
          <p:cNvSpPr txBox="1"/>
          <p:nvPr/>
        </p:nvSpPr>
        <p:spPr>
          <a:xfrm>
            <a:off x="2225172" y="309570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8" name="TextovéPole 157"/>
          <p:cNvSpPr txBox="1"/>
          <p:nvPr/>
        </p:nvSpPr>
        <p:spPr>
          <a:xfrm>
            <a:off x="1854678" y="309658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9" name="TextovéPole 158"/>
          <p:cNvSpPr txBox="1"/>
          <p:nvPr/>
        </p:nvSpPr>
        <p:spPr>
          <a:xfrm>
            <a:off x="1484630" y="30970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0" name="TextovéPole 159"/>
          <p:cNvSpPr txBox="1"/>
          <p:nvPr/>
        </p:nvSpPr>
        <p:spPr>
          <a:xfrm>
            <a:off x="1121014" y="30965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1" name="TextovéPole 160"/>
          <p:cNvSpPr txBox="1"/>
          <p:nvPr/>
        </p:nvSpPr>
        <p:spPr>
          <a:xfrm>
            <a:off x="2621331" y="3087063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2" name="TextovéPole 161"/>
          <p:cNvSpPr txBox="1"/>
          <p:nvPr/>
        </p:nvSpPr>
        <p:spPr>
          <a:xfrm>
            <a:off x="2225172" y="355749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3" name="TextovéPole 162"/>
          <p:cNvSpPr txBox="1"/>
          <p:nvPr/>
        </p:nvSpPr>
        <p:spPr>
          <a:xfrm>
            <a:off x="1854678" y="35445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4" name="TextovéPole 163"/>
          <p:cNvSpPr txBox="1"/>
          <p:nvPr/>
        </p:nvSpPr>
        <p:spPr>
          <a:xfrm>
            <a:off x="1484630" y="354495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65" name="TextovéPole 164"/>
          <p:cNvSpPr txBox="1"/>
          <p:nvPr/>
        </p:nvSpPr>
        <p:spPr>
          <a:xfrm>
            <a:off x="1121014" y="354445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66" name="TextovéPole 165"/>
          <p:cNvSpPr txBox="1"/>
          <p:nvPr/>
        </p:nvSpPr>
        <p:spPr>
          <a:xfrm>
            <a:off x="2621331" y="3534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7" name="TextovéPole 166"/>
          <p:cNvSpPr txBox="1"/>
          <p:nvPr/>
        </p:nvSpPr>
        <p:spPr>
          <a:xfrm>
            <a:off x="2225172" y="40457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8" name="TextovéPole 167"/>
          <p:cNvSpPr txBox="1"/>
          <p:nvPr/>
        </p:nvSpPr>
        <p:spPr>
          <a:xfrm>
            <a:off x="1854678" y="40327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9" name="TextovéPole 168"/>
          <p:cNvSpPr txBox="1"/>
          <p:nvPr/>
        </p:nvSpPr>
        <p:spPr>
          <a:xfrm>
            <a:off x="1484630" y="40331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0" name="TextovéPole 169"/>
          <p:cNvSpPr txBox="1"/>
          <p:nvPr/>
        </p:nvSpPr>
        <p:spPr>
          <a:xfrm>
            <a:off x="1121014" y="40326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1" name="TextovéPole 170"/>
          <p:cNvSpPr txBox="1"/>
          <p:nvPr/>
        </p:nvSpPr>
        <p:spPr>
          <a:xfrm>
            <a:off x="2621331" y="402320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6,8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72" name="TextovéPole 171"/>
          <p:cNvSpPr txBox="1"/>
          <p:nvPr/>
        </p:nvSpPr>
        <p:spPr>
          <a:xfrm>
            <a:off x="2225172" y="45015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3" name="TextovéPole 172"/>
          <p:cNvSpPr txBox="1"/>
          <p:nvPr/>
        </p:nvSpPr>
        <p:spPr>
          <a:xfrm>
            <a:off x="1854678" y="448861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74" name="TextovéPole 173"/>
          <p:cNvSpPr txBox="1"/>
          <p:nvPr/>
        </p:nvSpPr>
        <p:spPr>
          <a:xfrm>
            <a:off x="1484630" y="44890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75" name="TextovéPole 174"/>
          <p:cNvSpPr txBox="1"/>
          <p:nvPr/>
        </p:nvSpPr>
        <p:spPr>
          <a:xfrm>
            <a:off x="1121014" y="448854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6" name="TextovéPole 175"/>
          <p:cNvSpPr txBox="1"/>
          <p:nvPr/>
        </p:nvSpPr>
        <p:spPr>
          <a:xfrm>
            <a:off x="2621331" y="447908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7,8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ovéPole 41"/>
          <p:cNvSpPr txBox="1"/>
          <p:nvPr/>
        </p:nvSpPr>
        <p:spPr>
          <a:xfrm>
            <a:off x="1150716" y="5110623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B. Zapíše se 1-0-.</a:t>
            </a:r>
            <a:endParaRPr lang="cs-CZ" dirty="0"/>
          </a:p>
        </p:txBody>
      </p:sp>
      <p:sp>
        <p:nvSpPr>
          <p:cNvPr id="179" name="TextovéPole 178"/>
          <p:cNvSpPr txBox="1"/>
          <p:nvPr/>
        </p:nvSpPr>
        <p:spPr>
          <a:xfrm>
            <a:off x="5036641" y="123142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0" name="TextovéPole 179"/>
          <p:cNvSpPr txBox="1"/>
          <p:nvPr/>
        </p:nvSpPr>
        <p:spPr>
          <a:xfrm>
            <a:off x="4666147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81" name="TextovéPole 180"/>
          <p:cNvSpPr txBox="1"/>
          <p:nvPr/>
        </p:nvSpPr>
        <p:spPr>
          <a:xfrm>
            <a:off x="4296099" y="122711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2" name="TextovéPole 181"/>
          <p:cNvSpPr txBox="1"/>
          <p:nvPr/>
        </p:nvSpPr>
        <p:spPr>
          <a:xfrm>
            <a:off x="3932483" y="12409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83" name="TextovéPole 182"/>
          <p:cNvSpPr txBox="1"/>
          <p:nvPr/>
        </p:nvSpPr>
        <p:spPr>
          <a:xfrm>
            <a:off x="5356598" y="1284514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1,2,3,4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036640" y="168440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4666146" y="16939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4296098" y="168009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3932482" y="16938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5356597" y="1737489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1,3,2,4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72" name="Zaoblený obdélník 71"/>
          <p:cNvSpPr/>
          <p:nvPr/>
        </p:nvSpPr>
        <p:spPr>
          <a:xfrm>
            <a:off x="1114844" y="308068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Zaoblený obdélník 72"/>
          <p:cNvSpPr/>
          <p:nvPr/>
        </p:nvSpPr>
        <p:spPr>
          <a:xfrm>
            <a:off x="1105717" y="3545881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Zaoblený obdélník 73"/>
          <p:cNvSpPr/>
          <p:nvPr/>
        </p:nvSpPr>
        <p:spPr>
          <a:xfrm>
            <a:off x="1105717" y="402320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Zaoblený obdélník 74"/>
          <p:cNvSpPr/>
          <p:nvPr/>
        </p:nvSpPr>
        <p:spPr>
          <a:xfrm>
            <a:off x="1105717" y="4490569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;</a:t>
            </a:r>
            <a:endParaRPr lang="cs-CZ" dirty="0"/>
          </a:p>
        </p:txBody>
      </p:sp>
      <p:sp>
        <p:nvSpPr>
          <p:cNvPr id="76" name="TextovéPole 75"/>
          <p:cNvSpPr txBox="1"/>
          <p:nvPr/>
        </p:nvSpPr>
        <p:spPr>
          <a:xfrm>
            <a:off x="5025753" y="216518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4655259" y="21747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8" name="TextovéPole 77"/>
          <p:cNvSpPr txBox="1"/>
          <p:nvPr/>
        </p:nvSpPr>
        <p:spPr>
          <a:xfrm>
            <a:off x="4285211" y="216087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79" name="TextovéPole 78"/>
          <p:cNvSpPr txBox="1"/>
          <p:nvPr/>
        </p:nvSpPr>
        <p:spPr>
          <a:xfrm>
            <a:off x="3921595" y="217466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80" name="TextovéPole 79"/>
          <p:cNvSpPr txBox="1"/>
          <p:nvPr/>
        </p:nvSpPr>
        <p:spPr>
          <a:xfrm>
            <a:off x="5345710" y="2218270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5,6,7,8</a:t>
            </a:r>
            <a:endParaRPr lang="cs-CZ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73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73" grpId="0" animBg="1"/>
      <p:bldP spid="73" grpId="1" animBg="1"/>
      <p:bldP spid="74" grpId="0" animBg="1"/>
      <p:bldP spid="74" grpId="1" animBg="1"/>
      <p:bldP spid="75" grpId="0" animBg="1"/>
      <p:bldP spid="76" grpId="0"/>
      <p:bldP spid="77" grpId="0"/>
      <p:bldP spid="78" grpId="0"/>
      <p:bldP spid="79" grpId="0"/>
      <p:bldP spid="8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17" y="689627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9" name="TextovéPole 128"/>
          <p:cNvSpPr txBox="1"/>
          <p:nvPr/>
        </p:nvSpPr>
        <p:spPr>
          <a:xfrm>
            <a:off x="1498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0" name="TextovéPole 129"/>
          <p:cNvSpPr txBox="1"/>
          <p:nvPr/>
        </p:nvSpPr>
        <p:spPr>
          <a:xfrm>
            <a:off x="1117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1" name="TextovéPole 130"/>
          <p:cNvSpPr txBox="1"/>
          <p:nvPr/>
        </p:nvSpPr>
        <p:spPr>
          <a:xfrm>
            <a:off x="15111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2" name="TextovéPole 131"/>
          <p:cNvSpPr txBox="1"/>
          <p:nvPr/>
        </p:nvSpPr>
        <p:spPr>
          <a:xfrm>
            <a:off x="1874885" y="12200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3" name="TextovéPole 132"/>
          <p:cNvSpPr txBox="1"/>
          <p:nvPr/>
        </p:nvSpPr>
        <p:spPr>
          <a:xfrm>
            <a:off x="2236835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34" name="TextovéPole 133"/>
          <p:cNvSpPr txBox="1"/>
          <p:nvPr/>
        </p:nvSpPr>
        <p:spPr>
          <a:xfrm>
            <a:off x="1868534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35" name="TextovéPole 134"/>
          <p:cNvSpPr txBox="1"/>
          <p:nvPr/>
        </p:nvSpPr>
        <p:spPr>
          <a:xfrm>
            <a:off x="1498486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6" name="TextovéPole 135"/>
          <p:cNvSpPr txBox="1"/>
          <p:nvPr/>
        </p:nvSpPr>
        <p:spPr>
          <a:xfrm>
            <a:off x="1130187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7" name="TextovéPole 136"/>
          <p:cNvSpPr txBox="1"/>
          <p:nvPr/>
        </p:nvSpPr>
        <p:spPr>
          <a:xfrm>
            <a:off x="2621332" y="1232656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38" name="TextovéPole 137"/>
          <p:cNvSpPr txBox="1"/>
          <p:nvPr/>
        </p:nvSpPr>
        <p:spPr>
          <a:xfrm>
            <a:off x="1498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9" name="TextovéPole 138"/>
          <p:cNvSpPr txBox="1"/>
          <p:nvPr/>
        </p:nvSpPr>
        <p:spPr>
          <a:xfrm>
            <a:off x="1117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0" name="TextovéPole 139"/>
          <p:cNvSpPr txBox="1"/>
          <p:nvPr/>
        </p:nvSpPr>
        <p:spPr>
          <a:xfrm>
            <a:off x="15111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1" name="TextovéPole 140"/>
          <p:cNvSpPr txBox="1"/>
          <p:nvPr/>
        </p:nvSpPr>
        <p:spPr>
          <a:xfrm>
            <a:off x="1874885" y="166952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2" name="TextovéPole 141"/>
          <p:cNvSpPr txBox="1"/>
          <p:nvPr/>
        </p:nvSpPr>
        <p:spPr>
          <a:xfrm>
            <a:off x="2236835" y="169041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3" name="TextovéPole 142"/>
          <p:cNvSpPr txBox="1"/>
          <p:nvPr/>
        </p:nvSpPr>
        <p:spPr>
          <a:xfrm>
            <a:off x="1868534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1498486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45" name="TextovéPole 144"/>
          <p:cNvSpPr txBox="1"/>
          <p:nvPr/>
        </p:nvSpPr>
        <p:spPr>
          <a:xfrm>
            <a:off x="1130187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6" name="TextovéPole 145"/>
          <p:cNvSpPr txBox="1"/>
          <p:nvPr/>
        </p:nvSpPr>
        <p:spPr>
          <a:xfrm>
            <a:off x="2621332" y="1682102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47" name="TextovéPole 146"/>
          <p:cNvSpPr txBox="1"/>
          <p:nvPr/>
        </p:nvSpPr>
        <p:spPr>
          <a:xfrm>
            <a:off x="2241773" y="213727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8" name="TextovéPole 147"/>
          <p:cNvSpPr txBox="1"/>
          <p:nvPr/>
        </p:nvSpPr>
        <p:spPr>
          <a:xfrm>
            <a:off x="1871279" y="21468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9" name="TextovéPole 148"/>
          <p:cNvSpPr txBox="1"/>
          <p:nvPr/>
        </p:nvSpPr>
        <p:spPr>
          <a:xfrm>
            <a:off x="1501231" y="21329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0" name="TextovéPole 149"/>
          <p:cNvSpPr txBox="1"/>
          <p:nvPr/>
        </p:nvSpPr>
        <p:spPr>
          <a:xfrm>
            <a:off x="1137615" y="214675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1" name="TextovéPole 150"/>
          <p:cNvSpPr txBox="1"/>
          <p:nvPr/>
        </p:nvSpPr>
        <p:spPr>
          <a:xfrm>
            <a:off x="2637932" y="214682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2" name="TextovéPole 151"/>
          <p:cNvSpPr txBox="1"/>
          <p:nvPr/>
        </p:nvSpPr>
        <p:spPr>
          <a:xfrm>
            <a:off x="2225173" y="260757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3" name="TextovéPole 152"/>
          <p:cNvSpPr txBox="1"/>
          <p:nvPr/>
        </p:nvSpPr>
        <p:spPr>
          <a:xfrm>
            <a:off x="1854679" y="26361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4" name="TextovéPole 153"/>
          <p:cNvSpPr txBox="1"/>
          <p:nvPr/>
        </p:nvSpPr>
        <p:spPr>
          <a:xfrm>
            <a:off x="1484631" y="26366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5" name="TextovéPole 154"/>
          <p:cNvSpPr txBox="1"/>
          <p:nvPr/>
        </p:nvSpPr>
        <p:spPr>
          <a:xfrm>
            <a:off x="1121015" y="26361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6" name="TextovéPole 155"/>
          <p:cNvSpPr txBox="1"/>
          <p:nvPr/>
        </p:nvSpPr>
        <p:spPr>
          <a:xfrm>
            <a:off x="2621332" y="262664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7" name="TextovéPole 156"/>
          <p:cNvSpPr txBox="1"/>
          <p:nvPr/>
        </p:nvSpPr>
        <p:spPr>
          <a:xfrm>
            <a:off x="2225172" y="309570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8" name="TextovéPole 157"/>
          <p:cNvSpPr txBox="1"/>
          <p:nvPr/>
        </p:nvSpPr>
        <p:spPr>
          <a:xfrm>
            <a:off x="1854678" y="309658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9" name="TextovéPole 158"/>
          <p:cNvSpPr txBox="1"/>
          <p:nvPr/>
        </p:nvSpPr>
        <p:spPr>
          <a:xfrm>
            <a:off x="1484630" y="30970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0" name="TextovéPole 159"/>
          <p:cNvSpPr txBox="1"/>
          <p:nvPr/>
        </p:nvSpPr>
        <p:spPr>
          <a:xfrm>
            <a:off x="1121014" y="30965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1" name="TextovéPole 160"/>
          <p:cNvSpPr txBox="1"/>
          <p:nvPr/>
        </p:nvSpPr>
        <p:spPr>
          <a:xfrm>
            <a:off x="2621331" y="3087063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2" name="TextovéPole 161"/>
          <p:cNvSpPr txBox="1"/>
          <p:nvPr/>
        </p:nvSpPr>
        <p:spPr>
          <a:xfrm>
            <a:off x="2225172" y="355749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3" name="TextovéPole 162"/>
          <p:cNvSpPr txBox="1"/>
          <p:nvPr/>
        </p:nvSpPr>
        <p:spPr>
          <a:xfrm>
            <a:off x="1854678" y="35445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4" name="TextovéPole 163"/>
          <p:cNvSpPr txBox="1"/>
          <p:nvPr/>
        </p:nvSpPr>
        <p:spPr>
          <a:xfrm>
            <a:off x="1484630" y="354495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65" name="TextovéPole 164"/>
          <p:cNvSpPr txBox="1"/>
          <p:nvPr/>
        </p:nvSpPr>
        <p:spPr>
          <a:xfrm>
            <a:off x="1121014" y="354445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66" name="TextovéPole 165"/>
          <p:cNvSpPr txBox="1"/>
          <p:nvPr/>
        </p:nvSpPr>
        <p:spPr>
          <a:xfrm>
            <a:off x="2621331" y="3534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7" name="TextovéPole 166"/>
          <p:cNvSpPr txBox="1"/>
          <p:nvPr/>
        </p:nvSpPr>
        <p:spPr>
          <a:xfrm>
            <a:off x="2225172" y="40457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8" name="TextovéPole 167"/>
          <p:cNvSpPr txBox="1"/>
          <p:nvPr/>
        </p:nvSpPr>
        <p:spPr>
          <a:xfrm>
            <a:off x="1854678" y="40327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9" name="TextovéPole 168"/>
          <p:cNvSpPr txBox="1"/>
          <p:nvPr/>
        </p:nvSpPr>
        <p:spPr>
          <a:xfrm>
            <a:off x="1484630" y="40331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0" name="TextovéPole 169"/>
          <p:cNvSpPr txBox="1"/>
          <p:nvPr/>
        </p:nvSpPr>
        <p:spPr>
          <a:xfrm>
            <a:off x="1121014" y="40326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1" name="TextovéPole 170"/>
          <p:cNvSpPr txBox="1"/>
          <p:nvPr/>
        </p:nvSpPr>
        <p:spPr>
          <a:xfrm>
            <a:off x="2621331" y="402320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6,8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72" name="TextovéPole 171"/>
          <p:cNvSpPr txBox="1"/>
          <p:nvPr/>
        </p:nvSpPr>
        <p:spPr>
          <a:xfrm>
            <a:off x="2225172" y="45015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3" name="TextovéPole 172"/>
          <p:cNvSpPr txBox="1"/>
          <p:nvPr/>
        </p:nvSpPr>
        <p:spPr>
          <a:xfrm>
            <a:off x="1854678" y="448861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74" name="TextovéPole 173"/>
          <p:cNvSpPr txBox="1"/>
          <p:nvPr/>
        </p:nvSpPr>
        <p:spPr>
          <a:xfrm>
            <a:off x="1484630" y="44890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75" name="TextovéPole 174"/>
          <p:cNvSpPr txBox="1"/>
          <p:nvPr/>
        </p:nvSpPr>
        <p:spPr>
          <a:xfrm>
            <a:off x="1121014" y="448854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6" name="TextovéPole 175"/>
          <p:cNvSpPr txBox="1"/>
          <p:nvPr/>
        </p:nvSpPr>
        <p:spPr>
          <a:xfrm>
            <a:off x="2621331" y="447908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7,8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TextovéPole 41"/>
          <p:cNvSpPr txBox="1"/>
          <p:nvPr/>
        </p:nvSpPr>
        <p:spPr>
          <a:xfrm>
            <a:off x="1150716" y="5110623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D. Zapíše se 1-0-.</a:t>
            </a:r>
            <a:endParaRPr lang="cs-CZ" dirty="0"/>
          </a:p>
        </p:txBody>
      </p:sp>
      <p:sp>
        <p:nvSpPr>
          <p:cNvPr id="179" name="TextovéPole 178"/>
          <p:cNvSpPr txBox="1"/>
          <p:nvPr/>
        </p:nvSpPr>
        <p:spPr>
          <a:xfrm>
            <a:off x="5036641" y="123142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0" name="TextovéPole 179"/>
          <p:cNvSpPr txBox="1"/>
          <p:nvPr/>
        </p:nvSpPr>
        <p:spPr>
          <a:xfrm>
            <a:off x="4666147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81" name="TextovéPole 180"/>
          <p:cNvSpPr txBox="1"/>
          <p:nvPr/>
        </p:nvSpPr>
        <p:spPr>
          <a:xfrm>
            <a:off x="4296099" y="122711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2" name="TextovéPole 181"/>
          <p:cNvSpPr txBox="1"/>
          <p:nvPr/>
        </p:nvSpPr>
        <p:spPr>
          <a:xfrm>
            <a:off x="3932483" y="12409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83" name="TextovéPole 182"/>
          <p:cNvSpPr txBox="1"/>
          <p:nvPr/>
        </p:nvSpPr>
        <p:spPr>
          <a:xfrm>
            <a:off x="5356598" y="1284514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1,2,3,4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036640" y="168440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4666146" y="16939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4296098" y="168009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3932482" y="16938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5356597" y="1737489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1,3,2,4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73" name="Zaoblený obdélník 72"/>
          <p:cNvSpPr/>
          <p:nvPr/>
        </p:nvSpPr>
        <p:spPr>
          <a:xfrm>
            <a:off x="1105717" y="3545881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Zaoblený obdélník 73"/>
          <p:cNvSpPr/>
          <p:nvPr/>
        </p:nvSpPr>
        <p:spPr>
          <a:xfrm>
            <a:off x="1105717" y="402320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Zaoblený obdélník 74"/>
          <p:cNvSpPr/>
          <p:nvPr/>
        </p:nvSpPr>
        <p:spPr>
          <a:xfrm>
            <a:off x="1105717" y="4490569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;</a:t>
            </a:r>
            <a:endParaRPr lang="cs-CZ" dirty="0"/>
          </a:p>
        </p:txBody>
      </p:sp>
      <p:sp>
        <p:nvSpPr>
          <p:cNvPr id="76" name="TextovéPole 75"/>
          <p:cNvSpPr txBox="1"/>
          <p:nvPr/>
        </p:nvSpPr>
        <p:spPr>
          <a:xfrm>
            <a:off x="5025753" y="216518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4655259" y="21747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8" name="TextovéPole 77"/>
          <p:cNvSpPr txBox="1"/>
          <p:nvPr/>
        </p:nvSpPr>
        <p:spPr>
          <a:xfrm>
            <a:off x="4285211" y="216087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79" name="TextovéPole 78"/>
          <p:cNvSpPr txBox="1"/>
          <p:nvPr/>
        </p:nvSpPr>
        <p:spPr>
          <a:xfrm>
            <a:off x="3921595" y="217466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80" name="TextovéPole 79"/>
          <p:cNvSpPr txBox="1"/>
          <p:nvPr/>
        </p:nvSpPr>
        <p:spPr>
          <a:xfrm>
            <a:off x="5345710" y="2218270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5,6,7,8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81" name="TextovéPole 80"/>
          <p:cNvSpPr txBox="1"/>
          <p:nvPr/>
        </p:nvSpPr>
        <p:spPr>
          <a:xfrm>
            <a:off x="5025753" y="26372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82" name="TextovéPole 81"/>
          <p:cNvSpPr txBox="1"/>
          <p:nvPr/>
        </p:nvSpPr>
        <p:spPr>
          <a:xfrm>
            <a:off x="4655259" y="264676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83" name="TextovéPole 82"/>
          <p:cNvSpPr txBox="1"/>
          <p:nvPr/>
        </p:nvSpPr>
        <p:spPr>
          <a:xfrm>
            <a:off x="4285211" y="263290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84" name="TextovéPole 83"/>
          <p:cNvSpPr txBox="1"/>
          <p:nvPr/>
        </p:nvSpPr>
        <p:spPr>
          <a:xfrm>
            <a:off x="3921595" y="26467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85" name="TextovéPole 84"/>
          <p:cNvSpPr txBox="1"/>
          <p:nvPr/>
        </p:nvSpPr>
        <p:spPr>
          <a:xfrm>
            <a:off x="5345710" y="2690307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5,7,6,8</a:t>
            </a:r>
            <a:endParaRPr lang="cs-CZ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79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" grpId="1"/>
      <p:bldP spid="74" grpId="0" animBg="1"/>
      <p:bldP spid="74" grpId="1" animBg="1"/>
      <p:bldP spid="75" grpId="0" animBg="1"/>
      <p:bldP spid="81" grpId="0"/>
      <p:bldP spid="82" grpId="0"/>
      <p:bldP spid="83" grpId="0"/>
      <p:bldP spid="84" grpId="0"/>
      <p:bldP spid="8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717" y="689627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9" name="TextovéPole 128"/>
          <p:cNvSpPr txBox="1"/>
          <p:nvPr/>
        </p:nvSpPr>
        <p:spPr>
          <a:xfrm>
            <a:off x="1498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0" name="TextovéPole 129"/>
          <p:cNvSpPr txBox="1"/>
          <p:nvPr/>
        </p:nvSpPr>
        <p:spPr>
          <a:xfrm>
            <a:off x="11174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1" name="TextovéPole 130"/>
          <p:cNvSpPr txBox="1"/>
          <p:nvPr/>
        </p:nvSpPr>
        <p:spPr>
          <a:xfrm>
            <a:off x="1511187" y="1209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2" name="TextovéPole 131"/>
          <p:cNvSpPr txBox="1"/>
          <p:nvPr/>
        </p:nvSpPr>
        <p:spPr>
          <a:xfrm>
            <a:off x="1874885" y="12200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3" name="TextovéPole 132"/>
          <p:cNvSpPr txBox="1"/>
          <p:nvPr/>
        </p:nvSpPr>
        <p:spPr>
          <a:xfrm>
            <a:off x="2236835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34" name="TextovéPole 133"/>
          <p:cNvSpPr txBox="1"/>
          <p:nvPr/>
        </p:nvSpPr>
        <p:spPr>
          <a:xfrm>
            <a:off x="1868534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35" name="TextovéPole 134"/>
          <p:cNvSpPr txBox="1"/>
          <p:nvPr/>
        </p:nvSpPr>
        <p:spPr>
          <a:xfrm>
            <a:off x="1498486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6" name="TextovéPole 135"/>
          <p:cNvSpPr txBox="1"/>
          <p:nvPr/>
        </p:nvSpPr>
        <p:spPr>
          <a:xfrm>
            <a:off x="1130187" y="12326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37" name="TextovéPole 136"/>
          <p:cNvSpPr txBox="1"/>
          <p:nvPr/>
        </p:nvSpPr>
        <p:spPr>
          <a:xfrm>
            <a:off x="2621332" y="1232656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38" name="TextovéPole 137"/>
          <p:cNvSpPr txBox="1"/>
          <p:nvPr/>
        </p:nvSpPr>
        <p:spPr>
          <a:xfrm>
            <a:off x="1498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39" name="TextovéPole 138"/>
          <p:cNvSpPr txBox="1"/>
          <p:nvPr/>
        </p:nvSpPr>
        <p:spPr>
          <a:xfrm>
            <a:off x="11174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0" name="TextovéPole 139"/>
          <p:cNvSpPr txBox="1"/>
          <p:nvPr/>
        </p:nvSpPr>
        <p:spPr>
          <a:xfrm>
            <a:off x="1511187" y="165866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1" name="TextovéPole 140"/>
          <p:cNvSpPr txBox="1"/>
          <p:nvPr/>
        </p:nvSpPr>
        <p:spPr>
          <a:xfrm>
            <a:off x="1874885" y="166952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42" name="TextovéPole 141"/>
          <p:cNvSpPr txBox="1"/>
          <p:nvPr/>
        </p:nvSpPr>
        <p:spPr>
          <a:xfrm>
            <a:off x="2236835" y="169041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3" name="TextovéPole 142"/>
          <p:cNvSpPr txBox="1"/>
          <p:nvPr/>
        </p:nvSpPr>
        <p:spPr>
          <a:xfrm>
            <a:off x="1868534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4" name="TextovéPole 143"/>
          <p:cNvSpPr txBox="1"/>
          <p:nvPr/>
        </p:nvSpPr>
        <p:spPr>
          <a:xfrm>
            <a:off x="1498486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45" name="TextovéPole 144"/>
          <p:cNvSpPr txBox="1"/>
          <p:nvPr/>
        </p:nvSpPr>
        <p:spPr>
          <a:xfrm>
            <a:off x="1130187" y="168210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46" name="TextovéPole 145"/>
          <p:cNvSpPr txBox="1"/>
          <p:nvPr/>
        </p:nvSpPr>
        <p:spPr>
          <a:xfrm>
            <a:off x="2621332" y="1682102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47" name="TextovéPole 146"/>
          <p:cNvSpPr txBox="1"/>
          <p:nvPr/>
        </p:nvSpPr>
        <p:spPr>
          <a:xfrm>
            <a:off x="2241773" y="213727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8" name="TextovéPole 147"/>
          <p:cNvSpPr txBox="1"/>
          <p:nvPr/>
        </p:nvSpPr>
        <p:spPr>
          <a:xfrm>
            <a:off x="1871279" y="21468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49" name="TextovéPole 148"/>
          <p:cNvSpPr txBox="1"/>
          <p:nvPr/>
        </p:nvSpPr>
        <p:spPr>
          <a:xfrm>
            <a:off x="1501231" y="21329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0" name="TextovéPole 149"/>
          <p:cNvSpPr txBox="1"/>
          <p:nvPr/>
        </p:nvSpPr>
        <p:spPr>
          <a:xfrm>
            <a:off x="1137615" y="214675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1" name="TextovéPole 150"/>
          <p:cNvSpPr txBox="1"/>
          <p:nvPr/>
        </p:nvSpPr>
        <p:spPr>
          <a:xfrm>
            <a:off x="2637932" y="214682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2" name="TextovéPole 151"/>
          <p:cNvSpPr txBox="1"/>
          <p:nvPr/>
        </p:nvSpPr>
        <p:spPr>
          <a:xfrm>
            <a:off x="2225173" y="260757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3" name="TextovéPole 152"/>
          <p:cNvSpPr txBox="1"/>
          <p:nvPr/>
        </p:nvSpPr>
        <p:spPr>
          <a:xfrm>
            <a:off x="1854679" y="26361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4" name="TextovéPole 153"/>
          <p:cNvSpPr txBox="1"/>
          <p:nvPr/>
        </p:nvSpPr>
        <p:spPr>
          <a:xfrm>
            <a:off x="1484631" y="26366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55" name="TextovéPole 154"/>
          <p:cNvSpPr txBox="1"/>
          <p:nvPr/>
        </p:nvSpPr>
        <p:spPr>
          <a:xfrm>
            <a:off x="1121015" y="26361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6" name="TextovéPole 155"/>
          <p:cNvSpPr txBox="1"/>
          <p:nvPr/>
        </p:nvSpPr>
        <p:spPr>
          <a:xfrm>
            <a:off x="2621332" y="262664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57" name="TextovéPole 156"/>
          <p:cNvSpPr txBox="1"/>
          <p:nvPr/>
        </p:nvSpPr>
        <p:spPr>
          <a:xfrm>
            <a:off x="2225172" y="309570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58" name="TextovéPole 157"/>
          <p:cNvSpPr txBox="1"/>
          <p:nvPr/>
        </p:nvSpPr>
        <p:spPr>
          <a:xfrm>
            <a:off x="1854678" y="309658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59" name="TextovéPole 158"/>
          <p:cNvSpPr txBox="1"/>
          <p:nvPr/>
        </p:nvSpPr>
        <p:spPr>
          <a:xfrm>
            <a:off x="1484630" y="30970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0" name="TextovéPole 159"/>
          <p:cNvSpPr txBox="1"/>
          <p:nvPr/>
        </p:nvSpPr>
        <p:spPr>
          <a:xfrm>
            <a:off x="1121014" y="30965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1" name="TextovéPole 160"/>
          <p:cNvSpPr txBox="1"/>
          <p:nvPr/>
        </p:nvSpPr>
        <p:spPr>
          <a:xfrm>
            <a:off x="2621331" y="3087063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2" name="TextovéPole 161"/>
          <p:cNvSpPr txBox="1"/>
          <p:nvPr/>
        </p:nvSpPr>
        <p:spPr>
          <a:xfrm>
            <a:off x="2225172" y="355749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3" name="TextovéPole 162"/>
          <p:cNvSpPr txBox="1"/>
          <p:nvPr/>
        </p:nvSpPr>
        <p:spPr>
          <a:xfrm>
            <a:off x="1854678" y="35445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4" name="TextovéPole 163"/>
          <p:cNvSpPr txBox="1"/>
          <p:nvPr/>
        </p:nvSpPr>
        <p:spPr>
          <a:xfrm>
            <a:off x="1484630" y="354495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65" name="TextovéPole 164"/>
          <p:cNvSpPr txBox="1"/>
          <p:nvPr/>
        </p:nvSpPr>
        <p:spPr>
          <a:xfrm>
            <a:off x="1121014" y="354445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66" name="TextovéPole 165"/>
          <p:cNvSpPr txBox="1"/>
          <p:nvPr/>
        </p:nvSpPr>
        <p:spPr>
          <a:xfrm>
            <a:off x="2621331" y="3534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67" name="TextovéPole 166"/>
          <p:cNvSpPr txBox="1"/>
          <p:nvPr/>
        </p:nvSpPr>
        <p:spPr>
          <a:xfrm>
            <a:off x="2225172" y="404570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68" name="TextovéPole 167"/>
          <p:cNvSpPr txBox="1"/>
          <p:nvPr/>
        </p:nvSpPr>
        <p:spPr>
          <a:xfrm>
            <a:off x="1854678" y="40327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69" name="TextovéPole 168"/>
          <p:cNvSpPr txBox="1"/>
          <p:nvPr/>
        </p:nvSpPr>
        <p:spPr>
          <a:xfrm>
            <a:off x="1484630" y="40331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0" name="TextovéPole 169"/>
          <p:cNvSpPr txBox="1"/>
          <p:nvPr/>
        </p:nvSpPr>
        <p:spPr>
          <a:xfrm>
            <a:off x="1121014" y="40326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1" name="TextovéPole 170"/>
          <p:cNvSpPr txBox="1"/>
          <p:nvPr/>
        </p:nvSpPr>
        <p:spPr>
          <a:xfrm>
            <a:off x="2621331" y="402320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6,8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172" name="TextovéPole 171"/>
          <p:cNvSpPr txBox="1"/>
          <p:nvPr/>
        </p:nvSpPr>
        <p:spPr>
          <a:xfrm>
            <a:off x="2225172" y="45015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73" name="TextovéPole 172"/>
          <p:cNvSpPr txBox="1"/>
          <p:nvPr/>
        </p:nvSpPr>
        <p:spPr>
          <a:xfrm>
            <a:off x="1854678" y="448861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74" name="TextovéPole 173"/>
          <p:cNvSpPr txBox="1"/>
          <p:nvPr/>
        </p:nvSpPr>
        <p:spPr>
          <a:xfrm>
            <a:off x="1484630" y="44890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75" name="TextovéPole 174"/>
          <p:cNvSpPr txBox="1"/>
          <p:nvPr/>
        </p:nvSpPr>
        <p:spPr>
          <a:xfrm>
            <a:off x="1121014" y="448854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176" name="TextovéPole 175"/>
          <p:cNvSpPr txBox="1"/>
          <p:nvPr/>
        </p:nvSpPr>
        <p:spPr>
          <a:xfrm>
            <a:off x="2621331" y="447908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7,8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9" name="TextovéPole 178"/>
          <p:cNvSpPr txBox="1"/>
          <p:nvPr/>
        </p:nvSpPr>
        <p:spPr>
          <a:xfrm>
            <a:off x="5036641" y="123142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0" name="TextovéPole 179"/>
          <p:cNvSpPr txBox="1"/>
          <p:nvPr/>
        </p:nvSpPr>
        <p:spPr>
          <a:xfrm>
            <a:off x="4666147" y="124097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181" name="TextovéPole 180"/>
          <p:cNvSpPr txBox="1"/>
          <p:nvPr/>
        </p:nvSpPr>
        <p:spPr>
          <a:xfrm>
            <a:off x="4296099" y="122711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182" name="TextovéPole 181"/>
          <p:cNvSpPr txBox="1"/>
          <p:nvPr/>
        </p:nvSpPr>
        <p:spPr>
          <a:xfrm>
            <a:off x="3932483" y="124090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183" name="TextovéPole 182"/>
          <p:cNvSpPr txBox="1"/>
          <p:nvPr/>
        </p:nvSpPr>
        <p:spPr>
          <a:xfrm>
            <a:off x="5356598" y="1284514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1,2,3,4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036640" y="168440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4666146" y="16939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8" name="TextovéPole 67"/>
          <p:cNvSpPr txBox="1"/>
          <p:nvPr/>
        </p:nvSpPr>
        <p:spPr>
          <a:xfrm>
            <a:off x="4296098" y="168009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3932482" y="16938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5356597" y="1737489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1,3,2,4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74" name="Zaoblený obdélník 73"/>
          <p:cNvSpPr/>
          <p:nvPr/>
        </p:nvSpPr>
        <p:spPr>
          <a:xfrm>
            <a:off x="1105717" y="402320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Zaoblený obdélník 74"/>
          <p:cNvSpPr/>
          <p:nvPr/>
        </p:nvSpPr>
        <p:spPr>
          <a:xfrm>
            <a:off x="1105717" y="4490569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;</a:t>
            </a:r>
            <a:endParaRPr lang="cs-CZ" dirty="0"/>
          </a:p>
        </p:txBody>
      </p:sp>
      <p:sp>
        <p:nvSpPr>
          <p:cNvPr id="76" name="TextovéPole 75"/>
          <p:cNvSpPr txBox="1"/>
          <p:nvPr/>
        </p:nvSpPr>
        <p:spPr>
          <a:xfrm>
            <a:off x="5025753" y="216518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4655259" y="217472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8" name="TextovéPole 77"/>
          <p:cNvSpPr txBox="1"/>
          <p:nvPr/>
        </p:nvSpPr>
        <p:spPr>
          <a:xfrm>
            <a:off x="4285211" y="216087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79" name="TextovéPole 78"/>
          <p:cNvSpPr txBox="1"/>
          <p:nvPr/>
        </p:nvSpPr>
        <p:spPr>
          <a:xfrm>
            <a:off x="3921595" y="217466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80" name="TextovéPole 79"/>
          <p:cNvSpPr txBox="1"/>
          <p:nvPr/>
        </p:nvSpPr>
        <p:spPr>
          <a:xfrm>
            <a:off x="5345710" y="2218270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5,6,7,8</a:t>
            </a:r>
            <a:endParaRPr lang="cs-CZ" sz="1600" b="1" dirty="0">
              <a:solidFill>
                <a:srgbClr val="0070C0"/>
              </a:solidFill>
            </a:endParaRPr>
          </a:p>
        </p:txBody>
      </p:sp>
      <p:sp>
        <p:nvSpPr>
          <p:cNvPr id="81" name="TextovéPole 80"/>
          <p:cNvSpPr txBox="1"/>
          <p:nvPr/>
        </p:nvSpPr>
        <p:spPr>
          <a:xfrm>
            <a:off x="5025753" y="26372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82" name="TextovéPole 81"/>
          <p:cNvSpPr txBox="1"/>
          <p:nvPr/>
        </p:nvSpPr>
        <p:spPr>
          <a:xfrm>
            <a:off x="4655259" y="264676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83" name="TextovéPole 82"/>
          <p:cNvSpPr txBox="1"/>
          <p:nvPr/>
        </p:nvSpPr>
        <p:spPr>
          <a:xfrm>
            <a:off x="4285211" y="263290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84" name="TextovéPole 83"/>
          <p:cNvSpPr txBox="1"/>
          <p:nvPr/>
        </p:nvSpPr>
        <p:spPr>
          <a:xfrm>
            <a:off x="3921595" y="26467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85" name="TextovéPole 84"/>
          <p:cNvSpPr txBox="1"/>
          <p:nvPr/>
        </p:nvSpPr>
        <p:spPr>
          <a:xfrm>
            <a:off x="5345710" y="2690307"/>
            <a:ext cx="8373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 smtClean="0">
                <a:solidFill>
                  <a:srgbClr val="0070C0"/>
                </a:solidFill>
              </a:rPr>
              <a:t>5,7,6,8</a:t>
            </a:r>
            <a:endParaRPr lang="cs-CZ" sz="1600" b="1" dirty="0">
              <a:solidFill>
                <a:srgbClr val="0070C0"/>
              </a:solidFill>
            </a:endParaRPr>
          </a:p>
        </p:txBody>
      </p:sp>
      <p:cxnSp>
        <p:nvCxnSpPr>
          <p:cNvPr id="3" name="Přímá spojnice 2"/>
          <p:cNvCxnSpPr/>
          <p:nvPr/>
        </p:nvCxnSpPr>
        <p:spPr>
          <a:xfrm>
            <a:off x="3881687" y="1878611"/>
            <a:ext cx="21381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Přímá spojnice 85"/>
          <p:cNvCxnSpPr/>
          <p:nvPr/>
        </p:nvCxnSpPr>
        <p:spPr>
          <a:xfrm>
            <a:off x="3921595" y="2826748"/>
            <a:ext cx="21381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1138375" y="5083614"/>
            <a:ext cx="6425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Žádné 2 řádky se neliší v jedné proměnné – KONEC MINIMALIZACE </a:t>
            </a:r>
            <a:endParaRPr lang="cs-CZ" dirty="0"/>
          </a:p>
        </p:txBody>
      </p:sp>
      <p:sp>
        <p:nvSpPr>
          <p:cNvPr id="87" name="TextovéPole 86"/>
          <p:cNvSpPr txBox="1"/>
          <p:nvPr/>
        </p:nvSpPr>
        <p:spPr>
          <a:xfrm>
            <a:off x="1150145" y="5452946"/>
            <a:ext cx="6425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1.,2. a 3.,4. řádek jsou stejné proto 1 z nich můžeme škrtnout </a:t>
            </a:r>
            <a:endParaRPr lang="cs-CZ" dirty="0"/>
          </a:p>
        </p:txBody>
      </p:sp>
      <p:grpSp>
        <p:nvGrpSpPr>
          <p:cNvPr id="10" name="Skupina 9"/>
          <p:cNvGrpSpPr/>
          <p:nvPr/>
        </p:nvGrpSpPr>
        <p:grpSpPr>
          <a:xfrm>
            <a:off x="1511187" y="5921829"/>
            <a:ext cx="6064699" cy="584775"/>
            <a:chOff x="1511187" y="5921829"/>
            <a:chExt cx="6064699" cy="584775"/>
          </a:xfrm>
        </p:grpSpPr>
        <p:sp>
          <p:nvSpPr>
            <p:cNvPr id="6" name="TextovéPole 5"/>
            <p:cNvSpPr txBox="1"/>
            <p:nvPr/>
          </p:nvSpPr>
          <p:spPr>
            <a:xfrm>
              <a:off x="1511187" y="5921829"/>
              <a:ext cx="606469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b="1" dirty="0" smtClean="0"/>
                <a:t>Výsledná funkce   Y = A·C + A</a:t>
              </a:r>
              <a:r>
                <a:rPr lang="cs-CZ" sz="3200" b="1" dirty="0"/>
                <a:t>·</a:t>
              </a:r>
              <a:r>
                <a:rPr lang="cs-CZ" sz="3200" b="1" dirty="0" smtClean="0"/>
                <a:t>C</a:t>
              </a:r>
              <a:endParaRPr lang="cs-CZ" sz="3200" b="1" dirty="0"/>
            </a:p>
          </p:txBody>
        </p:sp>
        <p:cxnSp>
          <p:nvCxnSpPr>
            <p:cNvPr id="8" name="Přímá spojnice 7"/>
            <p:cNvCxnSpPr/>
            <p:nvPr/>
          </p:nvCxnSpPr>
          <p:spPr>
            <a:xfrm>
              <a:off x="5248418" y="6023079"/>
              <a:ext cx="185057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Přímá spojnice 87"/>
            <p:cNvCxnSpPr/>
            <p:nvPr/>
          </p:nvCxnSpPr>
          <p:spPr>
            <a:xfrm>
              <a:off x="6562868" y="6023079"/>
              <a:ext cx="185057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TextovéPole 88"/>
          <p:cNvSpPr txBox="1"/>
          <p:nvPr/>
        </p:nvSpPr>
        <p:spPr>
          <a:xfrm>
            <a:off x="6747925" y="1596447"/>
            <a:ext cx="200513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Zkontrolujeme, zda jsme využili všechny řádky alespoň jednou, pokud bychom nevyužili, příslušný řádek by byl součástí výsledné funkce.</a:t>
            </a:r>
          </a:p>
        </p:txBody>
      </p:sp>
    </p:spTree>
    <p:extLst>
      <p:ext uri="{BB962C8B-B14F-4D97-AF65-F5344CB8AC3E}">
        <p14:creationId xmlns:p14="http://schemas.microsoft.com/office/powerpoint/2010/main" val="333941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5" grpId="1" animBg="1"/>
      <p:bldP spid="5" grpId="0"/>
      <p:bldP spid="87" grpId="0"/>
      <p:bldP spid="89" grpId="0"/>
      <p:bldP spid="8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819" y="1726753"/>
            <a:ext cx="1595582" cy="282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969818" y="223529"/>
            <a:ext cx="7910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/>
              <a:t>Příklad :</a:t>
            </a:r>
            <a:r>
              <a:rPr lang="cs-CZ" dirty="0" smtClean="0"/>
              <a:t> </a:t>
            </a:r>
            <a:r>
              <a:rPr lang="cs-CZ" sz="2400" dirty="0" smtClean="0"/>
              <a:t>Minimalizujte funkci metodou </a:t>
            </a:r>
            <a:r>
              <a:rPr lang="cs-CZ" sz="2400" dirty="0" err="1" smtClean="0"/>
              <a:t>Quine-McCluskey</a:t>
            </a:r>
            <a:endParaRPr lang="cs-CZ" sz="2400" dirty="0"/>
          </a:p>
        </p:txBody>
      </p:sp>
      <p:sp>
        <p:nvSpPr>
          <p:cNvPr id="6" name="Volný tvar 5"/>
          <p:cNvSpPr/>
          <p:nvPr/>
        </p:nvSpPr>
        <p:spPr>
          <a:xfrm>
            <a:off x="2314319" y="2078181"/>
            <a:ext cx="2084500" cy="272403"/>
          </a:xfrm>
          <a:custGeom>
            <a:avLst/>
            <a:gdLst>
              <a:gd name="connsiteX0" fmla="*/ 0 w 1565564"/>
              <a:gd name="connsiteY0" fmla="*/ 0 h 152400"/>
              <a:gd name="connsiteX1" fmla="*/ 1565564 w 1565564"/>
              <a:gd name="connsiteY1" fmla="*/ 152400 h 152400"/>
              <a:gd name="connsiteX2" fmla="*/ 1565564 w 1565564"/>
              <a:gd name="connsiteY2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5564" h="152400">
                <a:moveTo>
                  <a:pt x="0" y="0"/>
                </a:moveTo>
                <a:lnTo>
                  <a:pt x="1565564" y="152400"/>
                </a:lnTo>
                <a:lnTo>
                  <a:pt x="1565564" y="15240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2345529" y="2711701"/>
            <a:ext cx="2053290" cy="45719"/>
          </a:xfrm>
          <a:custGeom>
            <a:avLst/>
            <a:gdLst>
              <a:gd name="connsiteX0" fmla="*/ 0 w 1537854"/>
              <a:gd name="connsiteY0" fmla="*/ 0 h 124691"/>
              <a:gd name="connsiteX1" fmla="*/ 1537854 w 1537854"/>
              <a:gd name="connsiteY1" fmla="*/ 124691 h 124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37854" h="124691">
                <a:moveTo>
                  <a:pt x="0" y="0"/>
                </a:moveTo>
                <a:lnTo>
                  <a:pt x="1537854" y="124691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 flipV="1">
            <a:off x="2345529" y="3007191"/>
            <a:ext cx="2053289" cy="98687"/>
          </a:xfrm>
          <a:custGeom>
            <a:avLst/>
            <a:gdLst>
              <a:gd name="connsiteX0" fmla="*/ 0 w 1510145"/>
              <a:gd name="connsiteY0" fmla="*/ 457200 h 457200"/>
              <a:gd name="connsiteX1" fmla="*/ 1510145 w 1510145"/>
              <a:gd name="connsiteY1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10145" h="457200">
                <a:moveTo>
                  <a:pt x="0" y="457200"/>
                </a:moveTo>
                <a:lnTo>
                  <a:pt x="1510145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2345529" y="3469653"/>
            <a:ext cx="2053289" cy="1711948"/>
          </a:xfrm>
          <a:custGeom>
            <a:avLst/>
            <a:gdLst>
              <a:gd name="connsiteX0" fmla="*/ 0 w 1551710"/>
              <a:gd name="connsiteY0" fmla="*/ 429491 h 429491"/>
              <a:gd name="connsiteX1" fmla="*/ 1551710 w 1551710"/>
              <a:gd name="connsiteY1" fmla="*/ 0 h 429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51710" h="429491">
                <a:moveTo>
                  <a:pt x="0" y="429491"/>
                </a:moveTo>
                <a:lnTo>
                  <a:pt x="1551710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2345529" y="3941999"/>
            <a:ext cx="2053289" cy="1572110"/>
          </a:xfrm>
          <a:custGeom>
            <a:avLst/>
            <a:gdLst>
              <a:gd name="connsiteX0" fmla="*/ 0 w 1524000"/>
              <a:gd name="connsiteY0" fmla="*/ 471054 h 471054"/>
              <a:gd name="connsiteX1" fmla="*/ 1524000 w 1524000"/>
              <a:gd name="connsiteY1" fmla="*/ 0 h 471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24000" h="471054">
                <a:moveTo>
                  <a:pt x="0" y="471054"/>
                </a:moveTo>
                <a:lnTo>
                  <a:pt x="1524000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6102944" y="218904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6102944" y="2578793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6102944" y="297819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102944" y="3342187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102944" y="3757629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491880" y="5301778"/>
            <a:ext cx="5388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Porovn</a:t>
            </a:r>
            <a:r>
              <a:rPr lang="cs-CZ" dirty="0" err="1" smtClean="0"/>
              <a:t>áme</a:t>
            </a:r>
            <a:r>
              <a:rPr lang="cs-CZ" dirty="0" smtClean="0"/>
              <a:t> všechny řádky mezi sebou. </a:t>
            </a:r>
          </a:p>
          <a:p>
            <a:r>
              <a:rPr lang="cs-CZ" dirty="0" smtClean="0"/>
              <a:t>Když se liší v jedné proměnné píše se místo proměnné pomlčka. Pokud se liší ve více proměnných, pokračuje se v porovnávání.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6102944" y="1765708"/>
            <a:ext cx="651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err="1" smtClean="0">
                <a:solidFill>
                  <a:srgbClr val="FF0000"/>
                </a:solidFill>
              </a:rPr>
              <a:t>č.ř</a:t>
            </a:r>
            <a:r>
              <a:rPr lang="cs-CZ" sz="1400" b="1" dirty="0" smtClean="0">
                <a:solidFill>
                  <a:srgbClr val="FF0000"/>
                </a:solidFill>
              </a:rPr>
              <a:t>.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2923920" y="726453"/>
            <a:ext cx="1911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u="sng" dirty="0" smtClean="0"/>
              <a:t>Řešení :</a:t>
            </a:r>
            <a:endParaRPr lang="cs-CZ" sz="2400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44" y="957696"/>
            <a:ext cx="1247775" cy="53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4395075" y="214201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4699875" y="214201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5022290" y="21447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327090" y="21447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5642579" y="21447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4401425" y="254311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39" name="TextovéPole 38"/>
          <p:cNvSpPr txBox="1"/>
          <p:nvPr/>
        </p:nvSpPr>
        <p:spPr>
          <a:xfrm>
            <a:off x="4706225" y="254311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5028640" y="254583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  <a:endParaRPr lang="cs-CZ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5333440" y="254583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5648929" y="254583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4405764" y="294185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44" name="TextovéPole 43"/>
          <p:cNvSpPr txBox="1"/>
          <p:nvPr/>
        </p:nvSpPr>
        <p:spPr>
          <a:xfrm>
            <a:off x="4710564" y="294185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45" name="TextovéPole 44"/>
          <p:cNvSpPr txBox="1"/>
          <p:nvPr/>
        </p:nvSpPr>
        <p:spPr>
          <a:xfrm>
            <a:off x="5032979" y="294457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5337779" y="294457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47" name="TextovéPole 46"/>
          <p:cNvSpPr txBox="1"/>
          <p:nvPr/>
        </p:nvSpPr>
        <p:spPr>
          <a:xfrm>
            <a:off x="5653268" y="294457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4405764" y="332529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4710564" y="332529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5032979" y="332801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  <a:endParaRPr lang="cs-CZ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5337779" y="332801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5653268" y="332801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4405764" y="372685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4710564" y="372685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5032979" y="372957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</a:t>
            </a:r>
            <a:endParaRPr lang="cs-CZ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5337779" y="372957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5653268" y="372957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188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4" grpId="0"/>
      <p:bldP spid="18" grpId="0"/>
      <p:bldP spid="19" grpId="0"/>
      <p:bldP spid="20" grpId="0"/>
      <p:bldP spid="21" grpId="0"/>
      <p:bldP spid="25" grpId="0"/>
      <p:bldP spid="26" grpId="0"/>
      <p:bldP spid="4" grpId="0"/>
      <p:bldP spid="29" grpId="0"/>
      <p:bldP spid="30" grpId="0"/>
      <p:bldP spid="31" grpId="0"/>
      <p:bldP spid="32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758" y="1420911"/>
            <a:ext cx="1855787" cy="2819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660" y="1398453"/>
            <a:ext cx="1863080" cy="329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aoblený obdélník 3"/>
          <p:cNvSpPr/>
          <p:nvPr/>
        </p:nvSpPr>
        <p:spPr>
          <a:xfrm>
            <a:off x="1417416" y="2393913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234065" y="4553295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</a:t>
            </a:r>
            <a:r>
              <a:rPr lang="en-US" dirty="0" smtClean="0"/>
              <a:t>A</a:t>
            </a:r>
            <a:r>
              <a:rPr lang="cs-CZ" dirty="0" smtClean="0"/>
              <a:t>. Zapíšeme -</a:t>
            </a:r>
            <a:r>
              <a:rPr lang="en-US" dirty="0" smtClean="0"/>
              <a:t>100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227885" y="4552153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D. Zapíšeme 010-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037072" y="1952767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037072" y="241040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037072" y="28943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037072" y="3370528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037072" y="384900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274447" y="19452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898945" y="194895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529287" y="193590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4151233" y="193443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665891" y="1949269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2,3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1417416" y="2875021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Zaoblený obdélník 36"/>
          <p:cNvSpPr/>
          <p:nvPr/>
        </p:nvSpPr>
        <p:spPr>
          <a:xfrm>
            <a:off x="1423802" y="3361290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>
            <a:off x="1228947" y="4560654"/>
            <a:ext cx="7342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Porov</a:t>
            </a:r>
            <a:r>
              <a:rPr lang="cs-CZ" dirty="0" err="1" smtClean="0"/>
              <a:t>náním</a:t>
            </a:r>
            <a:r>
              <a:rPr lang="cs-CZ" dirty="0" smtClean="0"/>
              <a:t> prvního řádku s ostatními zjistíme, že se vždy liší ve více než jedné proměnné. </a:t>
            </a:r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5678648" y="1477545"/>
            <a:ext cx="552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b="1" dirty="0" err="1">
                <a:solidFill>
                  <a:srgbClr val="0070C0"/>
                </a:solidFill>
              </a:rPr>
              <a:t>č</a:t>
            </a:r>
            <a:r>
              <a:rPr lang="cs-CZ" b="1" dirty="0" err="1" smtClean="0">
                <a:solidFill>
                  <a:srgbClr val="0070C0"/>
                </a:solidFill>
              </a:rPr>
              <a:t>.ř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5287204" y="24064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0</a:t>
            </a:r>
            <a:endParaRPr lang="cs-CZ" b="1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4911702" y="241008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4542044" y="23970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163990" y="239557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5678648" y="241040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51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6" grpId="1"/>
      <p:bldP spid="21" grpId="0"/>
      <p:bldP spid="22" grpId="0"/>
      <p:bldP spid="23" grpId="0"/>
      <p:bldP spid="24" grpId="0"/>
      <p:bldP spid="25" grpId="0"/>
      <p:bldP spid="26" grpId="0" animBg="1"/>
      <p:bldP spid="26" grpId="1" animBg="1"/>
      <p:bldP spid="37" grpId="0" animBg="1"/>
      <p:bldP spid="44" grpId="0"/>
      <p:bldP spid="44" grpId="1"/>
      <p:bldP spid="47" grpId="0"/>
      <p:bldP spid="48" grpId="0"/>
      <p:bldP spid="49" grpId="0"/>
      <p:bldP spid="50" grpId="0"/>
      <p:bldP spid="5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758" y="1420911"/>
            <a:ext cx="1855787" cy="2819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660" y="1398453"/>
            <a:ext cx="1863080" cy="329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227885" y="4552153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</a:t>
            </a:r>
            <a:r>
              <a:rPr lang="en-US" dirty="0" smtClean="0"/>
              <a:t>A</a:t>
            </a:r>
            <a:r>
              <a:rPr lang="cs-CZ" dirty="0" smtClean="0"/>
              <a:t>. Zapíšeme </a:t>
            </a:r>
            <a:r>
              <a:rPr lang="en-US" dirty="0" smtClean="0"/>
              <a:t>-1</a:t>
            </a:r>
            <a:r>
              <a:rPr lang="cs-CZ" dirty="0" smtClean="0"/>
              <a:t>01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037072" y="1952767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037072" y="241040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037072" y="28943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037072" y="3370528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037072" y="384900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274447" y="19452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898945" y="194895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529287" y="193590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4151233" y="193443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665891" y="1949269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2,3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1417416" y="2875021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Zaoblený obdélník 36"/>
          <p:cNvSpPr/>
          <p:nvPr/>
        </p:nvSpPr>
        <p:spPr>
          <a:xfrm>
            <a:off x="1417415" y="3802415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TextovéPole 45"/>
          <p:cNvSpPr txBox="1"/>
          <p:nvPr/>
        </p:nvSpPr>
        <p:spPr>
          <a:xfrm>
            <a:off x="5678648" y="1477545"/>
            <a:ext cx="552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b="1" dirty="0" err="1">
                <a:solidFill>
                  <a:srgbClr val="0070C0"/>
                </a:solidFill>
              </a:rPr>
              <a:t>č</a:t>
            </a:r>
            <a:r>
              <a:rPr lang="cs-CZ" b="1" dirty="0" err="1" smtClean="0">
                <a:solidFill>
                  <a:srgbClr val="0070C0"/>
                </a:solidFill>
              </a:rPr>
              <a:t>.ř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5287204" y="24064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0</a:t>
            </a:r>
            <a:endParaRPr lang="cs-CZ" b="1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4911702" y="241008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4542044" y="23970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163990" y="239557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5678648" y="241040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5274447" y="28836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4898945" y="288730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4529287" y="287426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151233" y="287279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665891" y="288762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3,5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24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" grpId="0" animBg="1"/>
      <p:bldP spid="37" grpId="0" animBg="1"/>
      <p:bldP spid="27" grpId="0"/>
      <p:bldP spid="28" grpId="0"/>
      <p:bldP spid="29" grpId="0"/>
      <p:bldP spid="30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1247775" cy="53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628800"/>
            <a:ext cx="1247775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2826326" y="836115"/>
            <a:ext cx="5562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 pravdivostní tabulky vypíšeme všechny řádky, ve kterých nabývá výstupní proměnná Y např. hodnotu 1, a řádky očíslujeme.</a:t>
            </a:r>
            <a:endParaRPr lang="cs-CZ" dirty="0"/>
          </a:p>
        </p:txBody>
      </p:sp>
      <p:sp>
        <p:nvSpPr>
          <p:cNvPr id="6" name="Volný tvar 5"/>
          <p:cNvSpPr/>
          <p:nvPr/>
        </p:nvSpPr>
        <p:spPr>
          <a:xfrm>
            <a:off x="2590800" y="1925782"/>
            <a:ext cx="1565564" cy="152400"/>
          </a:xfrm>
          <a:custGeom>
            <a:avLst/>
            <a:gdLst>
              <a:gd name="connsiteX0" fmla="*/ 0 w 1565564"/>
              <a:gd name="connsiteY0" fmla="*/ 0 h 152400"/>
              <a:gd name="connsiteX1" fmla="*/ 1565564 w 1565564"/>
              <a:gd name="connsiteY1" fmla="*/ 152400 h 152400"/>
              <a:gd name="connsiteX2" fmla="*/ 1565564 w 1565564"/>
              <a:gd name="connsiteY2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65564" h="152400">
                <a:moveTo>
                  <a:pt x="0" y="0"/>
                </a:moveTo>
                <a:lnTo>
                  <a:pt x="1565564" y="152400"/>
                </a:lnTo>
                <a:lnTo>
                  <a:pt x="1565564" y="15240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olný tvar 6"/>
          <p:cNvSpPr/>
          <p:nvPr/>
        </p:nvSpPr>
        <p:spPr>
          <a:xfrm>
            <a:off x="2604655" y="2286000"/>
            <a:ext cx="1537854" cy="124691"/>
          </a:xfrm>
          <a:custGeom>
            <a:avLst/>
            <a:gdLst>
              <a:gd name="connsiteX0" fmla="*/ 0 w 1537854"/>
              <a:gd name="connsiteY0" fmla="*/ 0 h 124691"/>
              <a:gd name="connsiteX1" fmla="*/ 1537854 w 1537854"/>
              <a:gd name="connsiteY1" fmla="*/ 124691 h 124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37854" h="124691">
                <a:moveTo>
                  <a:pt x="0" y="0"/>
                </a:moveTo>
                <a:lnTo>
                  <a:pt x="1537854" y="124691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2604655" y="2757055"/>
            <a:ext cx="1510145" cy="457200"/>
          </a:xfrm>
          <a:custGeom>
            <a:avLst/>
            <a:gdLst>
              <a:gd name="connsiteX0" fmla="*/ 0 w 1510145"/>
              <a:gd name="connsiteY0" fmla="*/ 457200 h 457200"/>
              <a:gd name="connsiteX1" fmla="*/ 1510145 w 1510145"/>
              <a:gd name="connsiteY1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10145" h="457200">
                <a:moveTo>
                  <a:pt x="0" y="457200"/>
                </a:moveTo>
                <a:lnTo>
                  <a:pt x="1510145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2576945" y="3075709"/>
            <a:ext cx="1551710" cy="429491"/>
          </a:xfrm>
          <a:custGeom>
            <a:avLst/>
            <a:gdLst>
              <a:gd name="connsiteX0" fmla="*/ 0 w 1551710"/>
              <a:gd name="connsiteY0" fmla="*/ 429491 h 429491"/>
              <a:gd name="connsiteX1" fmla="*/ 1551710 w 1551710"/>
              <a:gd name="connsiteY1" fmla="*/ 0 h 429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51710" h="429491">
                <a:moveTo>
                  <a:pt x="0" y="429491"/>
                </a:moveTo>
                <a:lnTo>
                  <a:pt x="1551710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2590800" y="3394364"/>
            <a:ext cx="1524000" cy="471054"/>
          </a:xfrm>
          <a:custGeom>
            <a:avLst/>
            <a:gdLst>
              <a:gd name="connsiteX0" fmla="*/ 0 w 1524000"/>
              <a:gd name="connsiteY0" fmla="*/ 471054 h 471054"/>
              <a:gd name="connsiteX1" fmla="*/ 1524000 w 1524000"/>
              <a:gd name="connsiteY1" fmla="*/ 0 h 471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24000" h="471054">
                <a:moveTo>
                  <a:pt x="0" y="471054"/>
                </a:moveTo>
                <a:lnTo>
                  <a:pt x="1524000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2618509" y="3685309"/>
            <a:ext cx="1496291" cy="443346"/>
          </a:xfrm>
          <a:custGeom>
            <a:avLst/>
            <a:gdLst>
              <a:gd name="connsiteX0" fmla="*/ 0 w 1496291"/>
              <a:gd name="connsiteY0" fmla="*/ 443346 h 443346"/>
              <a:gd name="connsiteX1" fmla="*/ 1496291 w 1496291"/>
              <a:gd name="connsiteY1" fmla="*/ 0 h 44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96291" h="443346">
                <a:moveTo>
                  <a:pt x="0" y="443346"/>
                </a:moveTo>
                <a:lnTo>
                  <a:pt x="1496291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2590800" y="4017818"/>
            <a:ext cx="1579418" cy="1066800"/>
          </a:xfrm>
          <a:custGeom>
            <a:avLst/>
            <a:gdLst>
              <a:gd name="connsiteX0" fmla="*/ 0 w 1579418"/>
              <a:gd name="connsiteY0" fmla="*/ 1066800 h 1066800"/>
              <a:gd name="connsiteX1" fmla="*/ 1579418 w 1579418"/>
              <a:gd name="connsiteY1" fmla="*/ 0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79418" h="1066800">
                <a:moveTo>
                  <a:pt x="0" y="1066800"/>
                </a:moveTo>
                <a:lnTo>
                  <a:pt x="1579418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2604655" y="4308764"/>
            <a:ext cx="1565563" cy="1094509"/>
          </a:xfrm>
          <a:custGeom>
            <a:avLst/>
            <a:gdLst>
              <a:gd name="connsiteX0" fmla="*/ 0 w 1565563"/>
              <a:gd name="connsiteY0" fmla="*/ 1094509 h 1094509"/>
              <a:gd name="connsiteX1" fmla="*/ 1565563 w 1565563"/>
              <a:gd name="connsiteY1" fmla="*/ 0 h 1094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65563" h="1094509">
                <a:moveTo>
                  <a:pt x="0" y="1094509"/>
                </a:moveTo>
                <a:lnTo>
                  <a:pt x="1565563" y="0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extovéPole 13"/>
          <p:cNvSpPr txBox="1"/>
          <p:nvPr/>
        </p:nvSpPr>
        <p:spPr>
          <a:xfrm>
            <a:off x="5534947" y="1945640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5534947" y="2266117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5534947" y="2582388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5534947" y="289096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534947" y="3209418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5534947" y="352201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5534947" y="3838529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7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5534947" y="4155587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491880" y="4701614"/>
            <a:ext cx="5388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Porovn</a:t>
            </a:r>
            <a:r>
              <a:rPr lang="cs-CZ" dirty="0" err="1" smtClean="0"/>
              <a:t>áme</a:t>
            </a:r>
            <a:r>
              <a:rPr lang="cs-CZ" dirty="0" smtClean="0"/>
              <a:t> všechny řádky mezi sebou. </a:t>
            </a:r>
          </a:p>
          <a:p>
            <a:r>
              <a:rPr lang="cs-CZ" dirty="0" smtClean="0"/>
              <a:t>Když se liší v jedné proměnné píše se místo proměnné pomlčka. Pokud se liší ve více proměnných, pokračuje se v porovnávání.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5534946" y="1618005"/>
            <a:ext cx="651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err="1" smtClean="0">
                <a:solidFill>
                  <a:srgbClr val="FF0000"/>
                </a:solidFill>
              </a:rPr>
              <a:t>č.ř</a:t>
            </a:r>
            <a:r>
              <a:rPr lang="cs-CZ" sz="1400" b="1" dirty="0" smtClean="0">
                <a:solidFill>
                  <a:srgbClr val="FF0000"/>
                </a:solidFill>
              </a:rPr>
              <a:t>.</a:t>
            </a:r>
            <a:endParaRPr lang="cs-CZ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83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758" y="1420911"/>
            <a:ext cx="1855787" cy="2819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660" y="1398453"/>
            <a:ext cx="1863080" cy="329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1227885" y="4552153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</a:t>
            </a:r>
            <a:r>
              <a:rPr lang="en-US" dirty="0" smtClean="0"/>
              <a:t>D</a:t>
            </a:r>
            <a:r>
              <a:rPr lang="cs-CZ" dirty="0" smtClean="0"/>
              <a:t>. Zapíšeme </a:t>
            </a:r>
            <a:r>
              <a:rPr lang="en-US" dirty="0" smtClean="0"/>
              <a:t>11</a:t>
            </a:r>
            <a:r>
              <a:rPr lang="cs-CZ" dirty="0" smtClean="0"/>
              <a:t>0</a:t>
            </a:r>
            <a:r>
              <a:rPr lang="en-US" dirty="0" smtClean="0"/>
              <a:t>-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037072" y="1952767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1037072" y="241040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037072" y="28943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037072" y="3370528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037072" y="384900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274447" y="19452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898945" y="194895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529287" y="193590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4151233" y="193443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665891" y="1949269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2,3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7" name="Zaoblený obdélník 36"/>
          <p:cNvSpPr/>
          <p:nvPr/>
        </p:nvSpPr>
        <p:spPr>
          <a:xfrm>
            <a:off x="1417415" y="3802415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TextovéPole 45"/>
          <p:cNvSpPr txBox="1"/>
          <p:nvPr/>
        </p:nvSpPr>
        <p:spPr>
          <a:xfrm>
            <a:off x="5678648" y="1477545"/>
            <a:ext cx="552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b="1" dirty="0" err="1">
                <a:solidFill>
                  <a:srgbClr val="0070C0"/>
                </a:solidFill>
              </a:rPr>
              <a:t>č</a:t>
            </a:r>
            <a:r>
              <a:rPr lang="cs-CZ" b="1" dirty="0" err="1" smtClean="0">
                <a:solidFill>
                  <a:srgbClr val="0070C0"/>
                </a:solidFill>
              </a:rPr>
              <a:t>.ř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5287204" y="24064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0</a:t>
            </a:r>
            <a:endParaRPr lang="cs-CZ" b="1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4911702" y="241008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4542044" y="23970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163990" y="239557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5678648" y="2410404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5274447" y="28836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4898945" y="288730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4529287" y="287426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151233" y="287279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665891" y="288762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3,5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2" name="Zaoblený obdélník 31"/>
          <p:cNvSpPr/>
          <p:nvPr/>
        </p:nvSpPr>
        <p:spPr>
          <a:xfrm>
            <a:off x="1427660" y="3331941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5274447" y="336652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-</a:t>
            </a:r>
            <a:endParaRPr lang="cs-CZ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4898945" y="337020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4529287" y="335716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4151233" y="33556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5665891" y="3370528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4,5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663" y="1412967"/>
            <a:ext cx="1855787" cy="2819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TextovéPole 39"/>
          <p:cNvSpPr txBox="1"/>
          <p:nvPr/>
        </p:nvSpPr>
        <p:spPr>
          <a:xfrm>
            <a:off x="7647352" y="193732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7271850" y="194100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6902192" y="192796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6524138" y="192649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-</a:t>
            </a:r>
            <a:endParaRPr lang="cs-CZ" b="1" dirty="0"/>
          </a:p>
        </p:txBody>
      </p:sp>
      <p:sp>
        <p:nvSpPr>
          <p:cNvPr id="44" name="TextovéPole 43"/>
          <p:cNvSpPr txBox="1"/>
          <p:nvPr/>
        </p:nvSpPr>
        <p:spPr>
          <a:xfrm>
            <a:off x="8038796" y="1941325"/>
            <a:ext cx="1105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2,3</a:t>
            </a:r>
            <a:r>
              <a:rPr lang="cs-CZ" b="1" dirty="0" smtClean="0">
                <a:solidFill>
                  <a:srgbClr val="0070C0"/>
                </a:solidFill>
              </a:rPr>
              <a:t>,</a:t>
            </a:r>
            <a:r>
              <a:rPr lang="en-US" b="1" dirty="0" smtClean="0">
                <a:solidFill>
                  <a:srgbClr val="0070C0"/>
                </a:solidFill>
              </a:rPr>
              <a:t>4,5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8051553" y="1469601"/>
            <a:ext cx="552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b="1" dirty="0" err="1">
                <a:solidFill>
                  <a:srgbClr val="0070C0"/>
                </a:solidFill>
              </a:rPr>
              <a:t>č</a:t>
            </a:r>
            <a:r>
              <a:rPr lang="cs-CZ" b="1" dirty="0" err="1" smtClean="0">
                <a:solidFill>
                  <a:srgbClr val="0070C0"/>
                </a:solidFill>
              </a:rPr>
              <a:t>.ř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7660109" y="239845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-</a:t>
            </a:r>
            <a:endParaRPr lang="cs-CZ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7284607" y="24021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0</a:t>
            </a:r>
            <a:endParaRPr lang="cs-CZ" b="1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6914949" y="238909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</a:t>
            </a:r>
            <a:endParaRPr lang="cs-CZ" b="1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6536895" y="238762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8051552" y="2402460"/>
            <a:ext cx="1092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2,4,3,5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7" name="Zaoblený obdélník 66"/>
          <p:cNvSpPr/>
          <p:nvPr/>
        </p:nvSpPr>
        <p:spPr>
          <a:xfrm>
            <a:off x="4142680" y="1937976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Zaoblený obdélník 67"/>
          <p:cNvSpPr/>
          <p:nvPr/>
        </p:nvSpPr>
        <p:spPr>
          <a:xfrm>
            <a:off x="4121047" y="3345536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9" name="TextovéPole 68"/>
          <p:cNvSpPr txBox="1"/>
          <p:nvPr/>
        </p:nvSpPr>
        <p:spPr>
          <a:xfrm>
            <a:off x="1227885" y="4547236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</a:t>
            </a:r>
            <a:r>
              <a:rPr lang="en-US" dirty="0" smtClean="0"/>
              <a:t>A</a:t>
            </a:r>
            <a:r>
              <a:rPr lang="cs-CZ" dirty="0" smtClean="0"/>
              <a:t>. Zapíšeme </a:t>
            </a:r>
            <a:r>
              <a:rPr lang="en-US" dirty="0" smtClean="0"/>
              <a:t>-1</a:t>
            </a:r>
            <a:r>
              <a:rPr lang="cs-CZ" dirty="0" smtClean="0"/>
              <a:t>0</a:t>
            </a:r>
            <a:r>
              <a:rPr lang="en-US" dirty="0" smtClean="0"/>
              <a:t>-</a:t>
            </a:r>
            <a:endParaRPr lang="cs-CZ" dirty="0"/>
          </a:p>
        </p:txBody>
      </p:sp>
      <p:grpSp>
        <p:nvGrpSpPr>
          <p:cNvPr id="13" name="Skupina 12"/>
          <p:cNvGrpSpPr/>
          <p:nvPr/>
        </p:nvGrpSpPr>
        <p:grpSpPr>
          <a:xfrm>
            <a:off x="1214035" y="4552193"/>
            <a:ext cx="7030744" cy="923330"/>
            <a:chOff x="1227885" y="5050971"/>
            <a:chExt cx="7030744" cy="923330"/>
          </a:xfrm>
        </p:grpSpPr>
        <p:sp>
          <p:nvSpPr>
            <p:cNvPr id="2" name="TextovéPole 1"/>
            <p:cNvSpPr txBox="1"/>
            <p:nvPr/>
          </p:nvSpPr>
          <p:spPr>
            <a:xfrm>
              <a:off x="1227885" y="5050971"/>
              <a:ext cx="703074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Zkontrolujeme, zda-</a:t>
              </a:r>
              <a:r>
                <a:rPr lang="cs-CZ" dirty="0" err="1" smtClean="0"/>
                <a:t>li</a:t>
              </a:r>
              <a:r>
                <a:rPr lang="cs-CZ" dirty="0" smtClean="0"/>
                <a:t> </a:t>
              </a:r>
              <a:r>
                <a:rPr lang="cs-CZ" dirty="0" smtClean="0"/>
                <a:t>jsme </a:t>
              </a:r>
              <a:r>
                <a:rPr lang="cs-CZ" dirty="0" smtClean="0"/>
                <a:t>použili všechny řádky. Zjistíme, že řádek č.1 jsme vůbec neminimalizovali, takže se celý řádek objeví ve výsledné funkci.</a:t>
              </a:r>
              <a:r>
                <a:rPr lang="en-US" dirty="0" smtClean="0"/>
                <a:t>      A</a:t>
              </a:r>
              <a:r>
                <a:rPr lang="en-US" dirty="0" smtClean="0">
                  <a:latin typeface="Calibri"/>
                  <a:cs typeface="Calibri"/>
                </a:rPr>
                <a:t>·</a:t>
              </a:r>
              <a:r>
                <a:rPr lang="en-US" dirty="0" smtClean="0"/>
                <a:t>B</a:t>
              </a:r>
              <a:r>
                <a:rPr lang="en-US" dirty="0" smtClean="0">
                  <a:cs typeface="Calibri"/>
                </a:rPr>
                <a:t>·</a:t>
              </a:r>
              <a:r>
                <a:rPr lang="en-US" dirty="0" smtClean="0"/>
                <a:t>C</a:t>
              </a:r>
              <a:r>
                <a:rPr lang="en-US" dirty="0">
                  <a:cs typeface="Calibri"/>
                </a:rPr>
                <a:t>·</a:t>
              </a:r>
              <a:r>
                <a:rPr lang="en-US" dirty="0" smtClean="0"/>
                <a:t>D</a:t>
              </a:r>
              <a:endParaRPr lang="cs-CZ" dirty="0"/>
            </a:p>
          </p:txBody>
        </p:sp>
        <p:cxnSp>
          <p:nvCxnSpPr>
            <p:cNvPr id="4" name="Přímá spojnice 3"/>
            <p:cNvCxnSpPr/>
            <p:nvPr/>
          </p:nvCxnSpPr>
          <p:spPr>
            <a:xfrm>
              <a:off x="2251250" y="5670550"/>
              <a:ext cx="1143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Přímá spojnice 69"/>
            <p:cNvCxnSpPr/>
            <p:nvPr/>
          </p:nvCxnSpPr>
          <p:spPr>
            <a:xfrm>
              <a:off x="2435400" y="5670550"/>
              <a:ext cx="1143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Přímá spojnice 70"/>
            <p:cNvCxnSpPr/>
            <p:nvPr/>
          </p:nvCxnSpPr>
          <p:spPr>
            <a:xfrm>
              <a:off x="2807276" y="5670550"/>
              <a:ext cx="1143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Zaoblený obdélník 71"/>
          <p:cNvSpPr/>
          <p:nvPr/>
        </p:nvSpPr>
        <p:spPr>
          <a:xfrm>
            <a:off x="4130758" y="2422867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Zaoblený obdélník 72"/>
          <p:cNvSpPr/>
          <p:nvPr/>
        </p:nvSpPr>
        <p:spPr>
          <a:xfrm>
            <a:off x="4121047" y="2887627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TextovéPole 73"/>
          <p:cNvSpPr txBox="1"/>
          <p:nvPr/>
        </p:nvSpPr>
        <p:spPr>
          <a:xfrm>
            <a:off x="1218892" y="4556338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</a:t>
            </a:r>
            <a:r>
              <a:rPr lang="en-US" dirty="0" smtClean="0"/>
              <a:t>D</a:t>
            </a:r>
            <a:r>
              <a:rPr lang="cs-CZ" dirty="0" smtClean="0"/>
              <a:t>. Zapíšeme </a:t>
            </a:r>
            <a:r>
              <a:rPr lang="en-US" dirty="0" smtClean="0"/>
              <a:t>-1</a:t>
            </a:r>
            <a:r>
              <a:rPr lang="cs-CZ" dirty="0" smtClean="0"/>
              <a:t>0</a:t>
            </a:r>
            <a:r>
              <a:rPr lang="en-US" dirty="0" smtClean="0"/>
              <a:t>-</a:t>
            </a:r>
            <a:endParaRPr lang="cs-CZ" dirty="0"/>
          </a:p>
        </p:txBody>
      </p:sp>
      <p:sp>
        <p:nvSpPr>
          <p:cNvPr id="76" name="TextovéPole 75"/>
          <p:cNvSpPr txBox="1"/>
          <p:nvPr/>
        </p:nvSpPr>
        <p:spPr>
          <a:xfrm>
            <a:off x="1220273" y="4558145"/>
            <a:ext cx="7030744" cy="1072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Pokračovat v minimalizaci už nelze. Oba řádky jsou stejné. Ve výsledné funkci se použije pouze jeden.</a:t>
            </a:r>
            <a:endParaRPr lang="cs-CZ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6612921" y="2591066"/>
            <a:ext cx="2372905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Skupina 18"/>
          <p:cNvGrpSpPr/>
          <p:nvPr/>
        </p:nvGrpSpPr>
        <p:grpSpPr>
          <a:xfrm>
            <a:off x="1295493" y="5743647"/>
            <a:ext cx="7030744" cy="584775"/>
            <a:chOff x="1295493" y="5743647"/>
            <a:chExt cx="7030744" cy="584775"/>
          </a:xfrm>
        </p:grpSpPr>
        <p:sp>
          <p:nvSpPr>
            <p:cNvPr id="80" name="TextovéPole 79"/>
            <p:cNvSpPr txBox="1"/>
            <p:nvPr/>
          </p:nvSpPr>
          <p:spPr>
            <a:xfrm>
              <a:off x="1295493" y="5743647"/>
              <a:ext cx="703074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200" b="1" dirty="0" smtClean="0"/>
                <a:t>Výsledná funkce    Y = A</a:t>
              </a:r>
              <a:r>
                <a:rPr lang="cs-CZ" sz="3200" b="1" dirty="0" smtClean="0">
                  <a:latin typeface="Calibri"/>
                  <a:cs typeface="Calibri"/>
                </a:rPr>
                <a:t>·</a:t>
              </a:r>
              <a:r>
                <a:rPr lang="cs-CZ" sz="3200" b="1" dirty="0" smtClean="0"/>
                <a:t>B</a:t>
              </a:r>
              <a:r>
                <a:rPr lang="cs-CZ" sz="3200" b="1" dirty="0" smtClean="0">
                  <a:cs typeface="Calibri"/>
                </a:rPr>
                <a:t>·</a:t>
              </a:r>
              <a:r>
                <a:rPr lang="cs-CZ" sz="3200" b="1" dirty="0" smtClean="0"/>
                <a:t>C</a:t>
              </a:r>
              <a:r>
                <a:rPr lang="cs-CZ" sz="3200" b="1" dirty="0">
                  <a:cs typeface="Calibri"/>
                </a:rPr>
                <a:t>·</a:t>
              </a:r>
              <a:r>
                <a:rPr lang="cs-CZ" sz="3200" b="1" dirty="0" smtClean="0"/>
                <a:t>D + B</a:t>
              </a:r>
              <a:r>
                <a:rPr lang="cs-CZ" sz="3200" b="1" dirty="0">
                  <a:cs typeface="Calibri"/>
                </a:rPr>
                <a:t>·</a:t>
              </a:r>
              <a:r>
                <a:rPr lang="cs-CZ" sz="3200" b="1" dirty="0" smtClean="0"/>
                <a:t>C</a:t>
              </a:r>
              <a:endParaRPr lang="cs-CZ" sz="3200" b="1" dirty="0"/>
            </a:p>
          </p:txBody>
        </p:sp>
        <p:cxnSp>
          <p:nvCxnSpPr>
            <p:cNvPr id="17" name="Přímá spojnice 16"/>
            <p:cNvCxnSpPr/>
            <p:nvPr/>
          </p:nvCxnSpPr>
          <p:spPr>
            <a:xfrm>
              <a:off x="5110300" y="5848350"/>
              <a:ext cx="176904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nice 80"/>
            <p:cNvCxnSpPr/>
            <p:nvPr/>
          </p:nvCxnSpPr>
          <p:spPr>
            <a:xfrm>
              <a:off x="5459567" y="5848350"/>
              <a:ext cx="176904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Přímá spojnice 81"/>
            <p:cNvCxnSpPr/>
            <p:nvPr/>
          </p:nvCxnSpPr>
          <p:spPr>
            <a:xfrm>
              <a:off x="6152521" y="5848350"/>
              <a:ext cx="176904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Přímá spojnice 82"/>
            <p:cNvCxnSpPr/>
            <p:nvPr/>
          </p:nvCxnSpPr>
          <p:spPr>
            <a:xfrm>
              <a:off x="7127310" y="5848350"/>
              <a:ext cx="176904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327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37" grpId="0" animBg="1"/>
      <p:bldP spid="37" grpId="1" animBg="1"/>
      <p:bldP spid="32" grpId="0" animBg="1"/>
      <p:bldP spid="32" grpId="1" animBg="1"/>
      <p:bldP spid="33" grpId="0"/>
      <p:bldP spid="34" grpId="0"/>
      <p:bldP spid="35" grpId="0"/>
      <p:bldP spid="36" grpId="0"/>
      <p:bldP spid="38" grpId="0"/>
      <p:bldP spid="40" grpId="0"/>
      <p:bldP spid="41" grpId="0"/>
      <p:bldP spid="42" grpId="0"/>
      <p:bldP spid="43" grpId="0"/>
      <p:bldP spid="44" grpId="0"/>
      <p:bldP spid="45" grpId="0" animBg="1"/>
      <p:bldP spid="52" grpId="0"/>
      <p:bldP spid="53" grpId="0"/>
      <p:bldP spid="54" grpId="0"/>
      <p:bldP spid="55" grpId="0"/>
      <p:bldP spid="56" grpId="0"/>
      <p:bldP spid="67" grpId="0" animBg="1"/>
      <p:bldP spid="67" grpId="1" animBg="1"/>
      <p:bldP spid="68" grpId="0" animBg="1"/>
      <p:bldP spid="68" grpId="1" animBg="1"/>
      <p:bldP spid="69" grpId="0"/>
      <p:bldP spid="69" grpId="1"/>
      <p:bldP spid="72" grpId="0" animBg="1"/>
      <p:bldP spid="72" grpId="1" animBg="1"/>
      <p:bldP spid="73" grpId="0" animBg="1"/>
      <p:bldP spid="73" grpId="1" animBg="1"/>
      <p:bldP spid="74" grpId="0"/>
      <p:bldP spid="74" grpId="1"/>
      <p:bldP spid="76" grpId="0"/>
      <p:bldP spid="76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POUŽITÁ LITERATURA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KANTNEROVÁ, Ivana. </a:t>
            </a:r>
            <a:r>
              <a:rPr lang="cs-CZ" i="1" dirty="0"/>
              <a:t>Sbírka příkladů z číslicové techniky</a:t>
            </a:r>
            <a:r>
              <a:rPr lang="cs-CZ" dirty="0"/>
              <a:t>. 1. vyd. V Praze: Idea servis, 2010, 277 s. ISBN 978-80-85970-66-1.</a:t>
            </a:r>
          </a:p>
        </p:txBody>
      </p:sp>
    </p:spTree>
    <p:extLst>
      <p:ext uri="{BB962C8B-B14F-4D97-AF65-F5344CB8AC3E}">
        <p14:creationId xmlns:p14="http://schemas.microsoft.com/office/powerpoint/2010/main" val="397742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716" y="658980"/>
            <a:ext cx="1897284" cy="431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aoblený obdélník 2"/>
          <p:cNvSpPr/>
          <p:nvPr/>
        </p:nvSpPr>
        <p:spPr>
          <a:xfrm>
            <a:off x="1150716" y="1205345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1150716" y="1676400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150716" y="5112327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D. Zapíšeme 001-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50716" y="5112327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B. Zapíšeme 0-10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770372" y="123525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70372" y="169289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770372" y="217680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0372" y="26530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70372" y="313149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70372" y="361172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70372" y="4088263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7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770372" y="456534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cs-CZ" sz="1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ovéPole 16"/>
          <p:cNvSpPr txBox="1"/>
          <p:nvPr/>
        </p:nvSpPr>
        <p:spPr>
          <a:xfrm>
            <a:off x="4293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912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3060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669753" y="123525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031703" y="12561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663402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293354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925055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416200" y="1247831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1150716" y="2157508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extovéPole 26"/>
          <p:cNvSpPr txBox="1"/>
          <p:nvPr/>
        </p:nvSpPr>
        <p:spPr>
          <a:xfrm>
            <a:off x="4293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912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43060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669753" y="16847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031703" y="170559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4663402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293354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925055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5416200" y="169727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144402" y="5112327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dvou proměnných. Nezapisujeme nic.</a:t>
            </a:r>
            <a:endParaRPr lang="cs-CZ" dirty="0"/>
          </a:p>
        </p:txBody>
      </p:sp>
      <p:sp>
        <p:nvSpPr>
          <p:cNvPr id="37" name="Zaoblený obdélník 36"/>
          <p:cNvSpPr/>
          <p:nvPr/>
        </p:nvSpPr>
        <p:spPr>
          <a:xfrm>
            <a:off x="1157102" y="2643777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Zaoblený obdélník 37"/>
          <p:cNvSpPr/>
          <p:nvPr/>
        </p:nvSpPr>
        <p:spPr>
          <a:xfrm>
            <a:off x="1157102" y="3112198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Zaoblený obdélník 38"/>
          <p:cNvSpPr/>
          <p:nvPr/>
        </p:nvSpPr>
        <p:spPr>
          <a:xfrm>
            <a:off x="1160960" y="3599025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TextovéPole 39"/>
          <p:cNvSpPr txBox="1"/>
          <p:nvPr/>
        </p:nvSpPr>
        <p:spPr>
          <a:xfrm>
            <a:off x="1144364" y="5114320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třech proměnných. Nezapisujeme nic.</a:t>
            </a:r>
            <a:endParaRPr lang="cs-CZ" dirty="0"/>
          </a:p>
        </p:txBody>
      </p:sp>
      <p:sp>
        <p:nvSpPr>
          <p:cNvPr id="41" name="Zaoblený obdélník 40"/>
          <p:cNvSpPr/>
          <p:nvPr/>
        </p:nvSpPr>
        <p:spPr>
          <a:xfrm>
            <a:off x="1160960" y="4044878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1144364" y="5108486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třech proměnných. Nezapisujeme nic.</a:t>
            </a:r>
            <a:endParaRPr lang="cs-CZ" dirty="0"/>
          </a:p>
        </p:txBody>
      </p:sp>
      <p:sp>
        <p:nvSpPr>
          <p:cNvPr id="43" name="Zaoblený obdélník 42"/>
          <p:cNvSpPr/>
          <p:nvPr/>
        </p:nvSpPr>
        <p:spPr>
          <a:xfrm>
            <a:off x="1160960" y="4539454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>
            <a:off x="1135560" y="5126336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čtyřech proměnných. Nezapisujeme nic.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886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5" grpId="0"/>
      <p:bldP spid="5" grpId="1"/>
      <p:bldP spid="6" grpId="0"/>
      <p:bldP spid="6" grpId="1"/>
      <p:bldP spid="21" grpId="0"/>
      <p:bldP spid="22" grpId="0"/>
      <p:bldP spid="23" grpId="0"/>
      <p:bldP spid="24" grpId="0"/>
      <p:bldP spid="25" grpId="0"/>
      <p:bldP spid="26" grpId="0" animBg="1"/>
      <p:bldP spid="26" grpId="1" animBg="1"/>
      <p:bldP spid="31" grpId="0"/>
      <p:bldP spid="32" grpId="0"/>
      <p:bldP spid="33" grpId="0"/>
      <p:bldP spid="34" grpId="0"/>
      <p:bldP spid="35" grpId="0"/>
      <p:bldP spid="36" grpId="0"/>
      <p:bldP spid="36" grpId="1"/>
      <p:bldP spid="36" grpId="2"/>
      <p:bldP spid="36" grpId="3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/>
      <p:bldP spid="40" grpId="1"/>
      <p:bldP spid="41" grpId="0" animBg="1"/>
      <p:bldP spid="41" grpId="1" animBg="1"/>
      <p:bldP spid="42" grpId="0"/>
      <p:bldP spid="42" grpId="1"/>
      <p:bldP spid="43" grpId="0" animBg="1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716" y="658980"/>
            <a:ext cx="1897284" cy="431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aoblený obdélník 3"/>
          <p:cNvSpPr/>
          <p:nvPr/>
        </p:nvSpPr>
        <p:spPr>
          <a:xfrm>
            <a:off x="1150716" y="1676400"/>
            <a:ext cx="1523211" cy="346364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150716" y="5112327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B. Zapíšeme 0-11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61722" y="5102833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třech proměnných A, B, C. Nezapisujeme nic.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770372" y="123525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70372" y="169289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770372" y="217680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0372" y="26530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70372" y="313149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70372" y="361172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70372" y="4088263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7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770372" y="456534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cs-CZ" sz="1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ovéPole 16"/>
          <p:cNvSpPr txBox="1"/>
          <p:nvPr/>
        </p:nvSpPr>
        <p:spPr>
          <a:xfrm>
            <a:off x="4293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912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3060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669753" y="123525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031703" y="12561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663402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293354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925055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416200" y="1247831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1150716" y="2157508"/>
            <a:ext cx="1523211" cy="346364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extovéPole 26"/>
          <p:cNvSpPr txBox="1"/>
          <p:nvPr/>
        </p:nvSpPr>
        <p:spPr>
          <a:xfrm>
            <a:off x="4293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912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43060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669753" y="16847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031703" y="170559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4663402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293354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925055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5416200" y="169727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159337" y="5104400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dvou proměnných B, D. Nezapisujeme nic.</a:t>
            </a:r>
            <a:endParaRPr lang="cs-CZ" dirty="0"/>
          </a:p>
        </p:txBody>
      </p:sp>
      <p:sp>
        <p:nvSpPr>
          <p:cNvPr id="37" name="Zaoblený obdélník 36"/>
          <p:cNvSpPr/>
          <p:nvPr/>
        </p:nvSpPr>
        <p:spPr>
          <a:xfrm>
            <a:off x="1157102" y="2643777"/>
            <a:ext cx="1523211" cy="346364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Zaoblený obdélník 37"/>
          <p:cNvSpPr/>
          <p:nvPr/>
        </p:nvSpPr>
        <p:spPr>
          <a:xfrm>
            <a:off x="1157102" y="3112198"/>
            <a:ext cx="1523211" cy="346364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Zaoblený obdélník 38"/>
          <p:cNvSpPr/>
          <p:nvPr/>
        </p:nvSpPr>
        <p:spPr>
          <a:xfrm>
            <a:off x="1160960" y="3599025"/>
            <a:ext cx="1523211" cy="346364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TextovéPole 39"/>
          <p:cNvSpPr txBox="1"/>
          <p:nvPr/>
        </p:nvSpPr>
        <p:spPr>
          <a:xfrm>
            <a:off x="1161722" y="5106000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třech proměnných A, C, D. Nezapisujeme nic.</a:t>
            </a:r>
            <a:endParaRPr lang="cs-CZ" dirty="0"/>
          </a:p>
        </p:txBody>
      </p:sp>
      <p:sp>
        <p:nvSpPr>
          <p:cNvPr id="41" name="Zaoblený obdélník 40"/>
          <p:cNvSpPr/>
          <p:nvPr/>
        </p:nvSpPr>
        <p:spPr>
          <a:xfrm>
            <a:off x="1160960" y="4044878"/>
            <a:ext cx="1523211" cy="346364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1161347" y="5110917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dvou proměnných A, C. Nezapisujeme nic.</a:t>
            </a:r>
            <a:endParaRPr lang="cs-CZ" dirty="0"/>
          </a:p>
        </p:txBody>
      </p:sp>
      <p:sp>
        <p:nvSpPr>
          <p:cNvPr id="43" name="Zaoblený obdélník 42"/>
          <p:cNvSpPr/>
          <p:nvPr/>
        </p:nvSpPr>
        <p:spPr>
          <a:xfrm>
            <a:off x="1160960" y="4539454"/>
            <a:ext cx="1523211" cy="346364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>
            <a:off x="1149415" y="5102046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čtyřech proměnných A, B, C, D. Nezapisujeme nic.</a:t>
            </a:r>
            <a:endParaRPr lang="cs-CZ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5036641" y="215245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666147" y="21619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4296099" y="214814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3932483" y="216193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5432800" y="2161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67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5" grpId="1"/>
      <p:bldP spid="6" grpId="0"/>
      <p:bldP spid="26" grpId="0" animBg="1"/>
      <p:bldP spid="26" grpId="1" animBg="1"/>
      <p:bldP spid="36" grpId="0"/>
      <p:bldP spid="36" grpId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/>
      <p:bldP spid="40" grpId="1"/>
      <p:bldP spid="41" grpId="0" animBg="1"/>
      <p:bldP spid="41" grpId="1" animBg="1"/>
      <p:bldP spid="42" grpId="0"/>
      <p:bldP spid="42" grpId="1"/>
      <p:bldP spid="43" grpId="0" animBg="1"/>
      <p:bldP spid="44" grpId="0"/>
      <p:bldP spid="44" grpId="1"/>
      <p:bldP spid="49" grpId="0"/>
      <p:bldP spid="50" grpId="0"/>
      <p:bldP spid="51" grpId="0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716" y="658980"/>
            <a:ext cx="1897284" cy="431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1150716" y="5112327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D. Zapíšeme 011-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770372" y="123525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70372" y="169289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770372" y="217680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0372" y="26530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70372" y="313149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70372" y="361172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70372" y="4088263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7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770372" y="456534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cs-CZ" sz="1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ovéPole 16"/>
          <p:cNvSpPr txBox="1"/>
          <p:nvPr/>
        </p:nvSpPr>
        <p:spPr>
          <a:xfrm>
            <a:off x="4293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912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3060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669753" y="123525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031703" y="12561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663402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293354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925055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416200" y="1247831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1150716" y="215750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extovéPole 26"/>
          <p:cNvSpPr txBox="1"/>
          <p:nvPr/>
        </p:nvSpPr>
        <p:spPr>
          <a:xfrm>
            <a:off x="4293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912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43060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669753" y="16847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031703" y="170559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4663402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293354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925055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5416200" y="169727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7" name="Zaoblený obdélník 36"/>
          <p:cNvSpPr/>
          <p:nvPr/>
        </p:nvSpPr>
        <p:spPr>
          <a:xfrm>
            <a:off x="1157102" y="2643777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Zaoblený obdélník 37"/>
          <p:cNvSpPr/>
          <p:nvPr/>
        </p:nvSpPr>
        <p:spPr>
          <a:xfrm>
            <a:off x="1157102" y="311219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Zaoblený obdélník 38"/>
          <p:cNvSpPr/>
          <p:nvPr/>
        </p:nvSpPr>
        <p:spPr>
          <a:xfrm>
            <a:off x="1160960" y="3599025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TextovéPole 39"/>
          <p:cNvSpPr txBox="1"/>
          <p:nvPr/>
        </p:nvSpPr>
        <p:spPr>
          <a:xfrm>
            <a:off x="1153265" y="5114215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třech proměnných A, C, D. Nezapisujeme nic.</a:t>
            </a:r>
            <a:endParaRPr lang="cs-CZ" dirty="0"/>
          </a:p>
        </p:txBody>
      </p:sp>
      <p:sp>
        <p:nvSpPr>
          <p:cNvPr id="41" name="Zaoblený obdélník 40"/>
          <p:cNvSpPr/>
          <p:nvPr/>
        </p:nvSpPr>
        <p:spPr>
          <a:xfrm>
            <a:off x="1160960" y="404487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1153265" y="5115247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dvou proměnných A, C. Nezapisujeme nic.</a:t>
            </a:r>
            <a:endParaRPr lang="cs-CZ" dirty="0"/>
          </a:p>
        </p:txBody>
      </p:sp>
      <p:sp>
        <p:nvSpPr>
          <p:cNvPr id="43" name="Zaoblený obdélník 42"/>
          <p:cNvSpPr/>
          <p:nvPr/>
        </p:nvSpPr>
        <p:spPr>
          <a:xfrm>
            <a:off x="1160960" y="4539454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>
            <a:off x="1149415" y="5116688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čtyřech proměnných A, B, C, D. Nezapisujeme nic.</a:t>
            </a:r>
            <a:endParaRPr lang="cs-CZ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5036641" y="215245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666147" y="21619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4296099" y="214814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3932483" y="216193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5432800" y="2161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150752" y="5115079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třech proměnných A, B, C. Nezapisujeme nic.</a:t>
            </a:r>
            <a:endParaRPr lang="cs-CZ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5020041" y="262275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4649547" y="264977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4279499" y="265043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3915883" y="264971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5416200" y="2646148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56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26" grpId="0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/>
      <p:bldP spid="41" grpId="0" animBg="1"/>
      <p:bldP spid="41" grpId="1" animBg="1"/>
      <p:bldP spid="42" grpId="0"/>
      <p:bldP spid="42" grpId="1"/>
      <p:bldP spid="43" grpId="0" animBg="1"/>
      <p:bldP spid="44" grpId="0"/>
      <p:bldP spid="44" grpId="1"/>
      <p:bldP spid="6" grpId="0"/>
      <p:bldP spid="6" grpId="1"/>
      <p:bldP spid="48" grpId="0"/>
      <p:bldP spid="54" grpId="0"/>
      <p:bldP spid="55" grpId="0"/>
      <p:bldP spid="5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716" y="658980"/>
            <a:ext cx="1897284" cy="431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770372" y="123525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70372" y="169289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770372" y="217680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0372" y="26530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70372" y="313149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70372" y="361172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70372" y="4088263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7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770372" y="456534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cs-CZ" sz="1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ovéPole 16"/>
          <p:cNvSpPr txBox="1"/>
          <p:nvPr/>
        </p:nvSpPr>
        <p:spPr>
          <a:xfrm>
            <a:off x="4293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912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3060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669753" y="123525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031703" y="12561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663402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293354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925055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416200" y="1247831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293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912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43060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669753" y="16847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031703" y="170559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4663402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293354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925055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5416200" y="169727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7" name="Zaoblený obdélník 36"/>
          <p:cNvSpPr/>
          <p:nvPr/>
        </p:nvSpPr>
        <p:spPr>
          <a:xfrm>
            <a:off x="1157102" y="2643777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Zaoblený obdélník 37"/>
          <p:cNvSpPr/>
          <p:nvPr/>
        </p:nvSpPr>
        <p:spPr>
          <a:xfrm>
            <a:off x="1157102" y="3112198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Zaoblený obdélník 38"/>
          <p:cNvSpPr/>
          <p:nvPr/>
        </p:nvSpPr>
        <p:spPr>
          <a:xfrm>
            <a:off x="1160960" y="3599025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TextovéPole 39"/>
          <p:cNvSpPr txBox="1"/>
          <p:nvPr/>
        </p:nvSpPr>
        <p:spPr>
          <a:xfrm>
            <a:off x="1106302" y="5094470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třech proměnných A, C, D. Nezapisujeme nic.</a:t>
            </a:r>
            <a:endParaRPr lang="cs-CZ" dirty="0"/>
          </a:p>
        </p:txBody>
      </p:sp>
      <p:sp>
        <p:nvSpPr>
          <p:cNvPr id="41" name="Zaoblený obdélník 40"/>
          <p:cNvSpPr/>
          <p:nvPr/>
        </p:nvSpPr>
        <p:spPr>
          <a:xfrm>
            <a:off x="1160960" y="4044878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1105717" y="5099010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dvou proměnných A, C. Nezapisujeme nic.</a:t>
            </a:r>
            <a:endParaRPr lang="cs-CZ" dirty="0"/>
          </a:p>
        </p:txBody>
      </p:sp>
      <p:sp>
        <p:nvSpPr>
          <p:cNvPr id="43" name="Zaoblený obdélník 42"/>
          <p:cNvSpPr/>
          <p:nvPr/>
        </p:nvSpPr>
        <p:spPr>
          <a:xfrm>
            <a:off x="1160960" y="4539454"/>
            <a:ext cx="1523211" cy="346364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>
            <a:off x="1105540" y="5091701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čtyřech proměnných A, B, C, D. Nezapisujeme nic.</a:t>
            </a:r>
            <a:endParaRPr lang="cs-CZ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5036641" y="215245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666147" y="21619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4296099" y="214814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3932483" y="216193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5432800" y="2161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095332" y="5087328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třech proměnných A, B, C. Nezapisujeme nic.</a:t>
            </a:r>
            <a:endParaRPr lang="cs-CZ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5020041" y="262275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4649547" y="264977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4279499" y="265043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3915883" y="264971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5416200" y="2646148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88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  <p:bldP spid="39" grpId="0" animBg="1"/>
      <p:bldP spid="39" grpId="1" animBg="1"/>
      <p:bldP spid="40" grpId="0"/>
      <p:bldP spid="40" grpId="1"/>
      <p:bldP spid="41" grpId="0" animBg="1"/>
      <p:bldP spid="41" grpId="1" animBg="1"/>
      <p:bldP spid="42" grpId="0"/>
      <p:bldP spid="43" grpId="0" animBg="1"/>
      <p:bldP spid="44" grpId="0"/>
      <p:bldP spid="44" grpId="1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716" y="658980"/>
            <a:ext cx="1897284" cy="431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770372" y="123525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70372" y="169289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770372" y="217680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0372" y="26530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70372" y="313149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70372" y="361172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70372" y="4088263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7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770372" y="456534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cs-CZ" sz="1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ovéPole 16"/>
          <p:cNvSpPr txBox="1"/>
          <p:nvPr/>
        </p:nvSpPr>
        <p:spPr>
          <a:xfrm>
            <a:off x="4293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912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3060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669753" y="123525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031703" y="12561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663402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293354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925055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416200" y="1247831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293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912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43060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669753" y="16847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031703" y="170559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4663402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293354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925055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5416200" y="169727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8" name="Zaoblený obdélník 37"/>
          <p:cNvSpPr/>
          <p:nvPr/>
        </p:nvSpPr>
        <p:spPr>
          <a:xfrm>
            <a:off x="1157102" y="311219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Zaoblený obdélník 38"/>
          <p:cNvSpPr/>
          <p:nvPr/>
        </p:nvSpPr>
        <p:spPr>
          <a:xfrm>
            <a:off x="1160960" y="3599025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TextovéPole 39"/>
          <p:cNvSpPr txBox="1"/>
          <p:nvPr/>
        </p:nvSpPr>
        <p:spPr>
          <a:xfrm>
            <a:off x="1106303" y="5094485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D. Zapíše se 100-.</a:t>
            </a:r>
            <a:endParaRPr lang="cs-CZ" dirty="0"/>
          </a:p>
        </p:txBody>
      </p:sp>
      <p:sp>
        <p:nvSpPr>
          <p:cNvPr id="41" name="Zaoblený obdélník 40"/>
          <p:cNvSpPr/>
          <p:nvPr/>
        </p:nvSpPr>
        <p:spPr>
          <a:xfrm>
            <a:off x="1160960" y="404487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1105717" y="5086306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B. Zapíše se 1-00.</a:t>
            </a:r>
            <a:endParaRPr lang="cs-CZ" dirty="0"/>
          </a:p>
        </p:txBody>
      </p:sp>
      <p:sp>
        <p:nvSpPr>
          <p:cNvPr id="43" name="Zaoblený obdélník 42"/>
          <p:cNvSpPr/>
          <p:nvPr/>
        </p:nvSpPr>
        <p:spPr>
          <a:xfrm>
            <a:off x="1160960" y="4539454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>
            <a:off x="1108674" y="5086270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dvou proměnných B, D. Nezapisujeme nic.</a:t>
            </a:r>
            <a:endParaRPr lang="cs-CZ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5036641" y="215245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666147" y="21619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4296099" y="214814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3932483" y="216193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5432800" y="2161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5020041" y="262275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4649547" y="26513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4279499" y="26517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3915883" y="26512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5416200" y="2641819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5020040" y="311088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4649546" y="311176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4279498" y="311219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3915882" y="311170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5416199" y="3102238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5020040" y="35726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4649546" y="355969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5" name="TextovéPole 64"/>
          <p:cNvSpPr txBox="1"/>
          <p:nvPr/>
        </p:nvSpPr>
        <p:spPr>
          <a:xfrm>
            <a:off x="4279498" y="356013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6" name="TextovéPole 65"/>
          <p:cNvSpPr txBox="1"/>
          <p:nvPr/>
        </p:nvSpPr>
        <p:spPr>
          <a:xfrm>
            <a:off x="3915882" y="35596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67" name="TextovéPole 66"/>
          <p:cNvSpPr txBox="1"/>
          <p:nvPr/>
        </p:nvSpPr>
        <p:spPr>
          <a:xfrm>
            <a:off x="5416199" y="355017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4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40" grpId="0"/>
      <p:bldP spid="40" grpId="1"/>
      <p:bldP spid="41" grpId="0" animBg="1"/>
      <p:bldP spid="41" grpId="1" animBg="1"/>
      <p:bldP spid="42" grpId="0"/>
      <p:bldP spid="42" grpId="1"/>
      <p:bldP spid="43" grpId="0" animBg="1"/>
      <p:bldP spid="44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716" y="658980"/>
            <a:ext cx="1897284" cy="431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770372" y="123525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70372" y="169289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770372" y="217680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0372" y="26530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70372" y="313149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70372" y="361172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70372" y="4088263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7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770372" y="456534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cs-CZ" sz="1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ovéPole 16"/>
          <p:cNvSpPr txBox="1"/>
          <p:nvPr/>
        </p:nvSpPr>
        <p:spPr>
          <a:xfrm>
            <a:off x="4293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912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3060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669753" y="123525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031703" y="12561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663402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293354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925055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416200" y="1247831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293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912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43060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669753" y="16847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031703" y="170559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4663402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293354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925055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5416200" y="169727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9" name="Zaoblený obdélník 38"/>
          <p:cNvSpPr/>
          <p:nvPr/>
        </p:nvSpPr>
        <p:spPr>
          <a:xfrm>
            <a:off x="1160960" y="3599025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Zaoblený obdélník 40"/>
          <p:cNvSpPr/>
          <p:nvPr/>
        </p:nvSpPr>
        <p:spPr>
          <a:xfrm>
            <a:off x="1160960" y="404487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1105717" y="5096834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B. Zapíše se 1-01.</a:t>
            </a:r>
            <a:endParaRPr lang="cs-CZ" dirty="0"/>
          </a:p>
        </p:txBody>
      </p:sp>
      <p:sp>
        <p:nvSpPr>
          <p:cNvPr id="43" name="Zaoblený obdélník 42"/>
          <p:cNvSpPr/>
          <p:nvPr/>
        </p:nvSpPr>
        <p:spPr>
          <a:xfrm>
            <a:off x="1160960" y="4539454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ovéPole 43"/>
          <p:cNvSpPr txBox="1"/>
          <p:nvPr/>
        </p:nvSpPr>
        <p:spPr>
          <a:xfrm>
            <a:off x="1103182" y="5092081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ve dvou proměnných B, D. Nezapisujeme nic.</a:t>
            </a:r>
            <a:endParaRPr lang="cs-CZ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5036641" y="215245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666147" y="21619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4296099" y="214814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3932483" y="216193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5432800" y="2161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5020041" y="262275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4649547" y="26513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4279499" y="26517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3915883" y="26512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5416200" y="2641819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5020040" y="311088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4649546" y="311176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4279498" y="311219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3915882" y="311170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5416199" y="3102238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5020040" y="35726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4649546" y="355969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5" name="TextovéPole 64"/>
          <p:cNvSpPr txBox="1"/>
          <p:nvPr/>
        </p:nvSpPr>
        <p:spPr>
          <a:xfrm>
            <a:off x="4279498" y="356013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6" name="TextovéPole 65"/>
          <p:cNvSpPr txBox="1"/>
          <p:nvPr/>
        </p:nvSpPr>
        <p:spPr>
          <a:xfrm>
            <a:off x="3915882" y="35596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67" name="TextovéPole 66"/>
          <p:cNvSpPr txBox="1"/>
          <p:nvPr/>
        </p:nvSpPr>
        <p:spPr>
          <a:xfrm>
            <a:off x="5416199" y="355017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5020040" y="40608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4649546" y="404790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4279498" y="404834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71" name="TextovéPole 70"/>
          <p:cNvSpPr txBox="1"/>
          <p:nvPr/>
        </p:nvSpPr>
        <p:spPr>
          <a:xfrm>
            <a:off x="3915882" y="40478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72" name="TextovéPole 71"/>
          <p:cNvSpPr txBox="1"/>
          <p:nvPr/>
        </p:nvSpPr>
        <p:spPr>
          <a:xfrm>
            <a:off x="5416199" y="4038382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6,8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007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/>
      <p:bldP spid="43" grpId="0" animBg="1"/>
      <p:bldP spid="44" grpId="0"/>
      <p:bldP spid="44" grpId="1"/>
      <p:bldP spid="68" grpId="0"/>
      <p:bldP spid="69" grpId="0"/>
      <p:bldP spid="70" grpId="0"/>
      <p:bldP spid="71" grpId="0"/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716" y="658980"/>
            <a:ext cx="1897284" cy="431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770372" y="1235254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70372" y="169289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2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770372" y="217680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3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70372" y="265301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4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70372" y="3131492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5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70372" y="3611725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6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70372" y="4088263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7</a:t>
            </a:r>
            <a:endParaRPr lang="cs-CZ" sz="1400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770372" y="4565341"/>
            <a:ext cx="33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8</a:t>
            </a:r>
            <a:endParaRPr lang="cs-CZ" sz="14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3305" y="702070"/>
            <a:ext cx="1856942" cy="4479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ovéPole 16"/>
          <p:cNvSpPr txBox="1"/>
          <p:nvPr/>
        </p:nvSpPr>
        <p:spPr>
          <a:xfrm>
            <a:off x="4293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9123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306055" y="12243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669753" y="123525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5031703" y="12561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4663402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4293354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3925055" y="124783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416200" y="1247831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1,2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4293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9123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4306055" y="167384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669753" y="168470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031703" y="170559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4663402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4293354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925055" y="169727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5416200" y="1697277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1,3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1" name="Zaoblený obdélník 40"/>
          <p:cNvSpPr/>
          <p:nvPr/>
        </p:nvSpPr>
        <p:spPr>
          <a:xfrm>
            <a:off x="1160960" y="4044878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ovéPole 41"/>
          <p:cNvSpPr txBox="1"/>
          <p:nvPr/>
        </p:nvSpPr>
        <p:spPr>
          <a:xfrm>
            <a:off x="1105717" y="5124544"/>
            <a:ext cx="734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Řádky se liší v jedné proměnné D. Zapíše se 110-.</a:t>
            </a:r>
            <a:endParaRPr lang="cs-CZ" dirty="0"/>
          </a:p>
        </p:txBody>
      </p:sp>
      <p:sp>
        <p:nvSpPr>
          <p:cNvPr id="43" name="Zaoblený obdélník 42"/>
          <p:cNvSpPr/>
          <p:nvPr/>
        </p:nvSpPr>
        <p:spPr>
          <a:xfrm>
            <a:off x="1160960" y="4539454"/>
            <a:ext cx="1523211" cy="346364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ovéPole 48"/>
          <p:cNvSpPr txBox="1"/>
          <p:nvPr/>
        </p:nvSpPr>
        <p:spPr>
          <a:xfrm>
            <a:off x="5036641" y="215245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666147" y="216199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4296099" y="214814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3932483" y="216193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5432800" y="2161995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2,4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5020041" y="262275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4649547" y="26513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4279499" y="26517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3915883" y="265128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57" name="TextovéPole 56"/>
          <p:cNvSpPr txBox="1"/>
          <p:nvPr/>
        </p:nvSpPr>
        <p:spPr>
          <a:xfrm>
            <a:off x="5416200" y="2641819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3,4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5020040" y="311088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4649546" y="3111764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0" name="TextovéPole 59"/>
          <p:cNvSpPr txBox="1"/>
          <p:nvPr/>
        </p:nvSpPr>
        <p:spPr>
          <a:xfrm>
            <a:off x="4279498" y="311219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1" name="TextovéPole 60"/>
          <p:cNvSpPr txBox="1"/>
          <p:nvPr/>
        </p:nvSpPr>
        <p:spPr>
          <a:xfrm>
            <a:off x="3915882" y="3111701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5416199" y="3102238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5,6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5020040" y="357266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4" name="TextovéPole 63"/>
          <p:cNvSpPr txBox="1"/>
          <p:nvPr/>
        </p:nvSpPr>
        <p:spPr>
          <a:xfrm>
            <a:off x="4649546" y="355969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65" name="TextovéPole 64"/>
          <p:cNvSpPr txBox="1"/>
          <p:nvPr/>
        </p:nvSpPr>
        <p:spPr>
          <a:xfrm>
            <a:off x="4279498" y="356013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66" name="TextovéPole 65"/>
          <p:cNvSpPr txBox="1"/>
          <p:nvPr/>
        </p:nvSpPr>
        <p:spPr>
          <a:xfrm>
            <a:off x="3915882" y="355963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67" name="TextovéPole 66"/>
          <p:cNvSpPr txBox="1"/>
          <p:nvPr/>
        </p:nvSpPr>
        <p:spPr>
          <a:xfrm>
            <a:off x="5416199" y="355017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5,7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5020040" y="4060879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9" name="TextovéPole 68"/>
          <p:cNvSpPr txBox="1"/>
          <p:nvPr/>
        </p:nvSpPr>
        <p:spPr>
          <a:xfrm>
            <a:off x="4649546" y="4047908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0" name="TextovéPole 69"/>
          <p:cNvSpPr txBox="1"/>
          <p:nvPr/>
        </p:nvSpPr>
        <p:spPr>
          <a:xfrm>
            <a:off x="4279498" y="4048342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71" name="TextovéPole 70"/>
          <p:cNvSpPr txBox="1"/>
          <p:nvPr/>
        </p:nvSpPr>
        <p:spPr>
          <a:xfrm>
            <a:off x="3915882" y="4047845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72" name="TextovéPole 71"/>
          <p:cNvSpPr txBox="1"/>
          <p:nvPr/>
        </p:nvSpPr>
        <p:spPr>
          <a:xfrm>
            <a:off x="5416199" y="4038382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6,8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73" name="TextovéPole 72"/>
          <p:cNvSpPr txBox="1"/>
          <p:nvPr/>
        </p:nvSpPr>
        <p:spPr>
          <a:xfrm>
            <a:off x="5020040" y="4516757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-</a:t>
            </a:r>
            <a:endParaRPr lang="cs-CZ" b="1" dirty="0"/>
          </a:p>
        </p:txBody>
      </p:sp>
      <p:sp>
        <p:nvSpPr>
          <p:cNvPr id="74" name="TextovéPole 73"/>
          <p:cNvSpPr txBox="1"/>
          <p:nvPr/>
        </p:nvSpPr>
        <p:spPr>
          <a:xfrm>
            <a:off x="4649546" y="4503786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0</a:t>
            </a:r>
            <a:endParaRPr lang="cs-CZ" b="1" dirty="0"/>
          </a:p>
        </p:txBody>
      </p:sp>
      <p:sp>
        <p:nvSpPr>
          <p:cNvPr id="75" name="TextovéPole 74"/>
          <p:cNvSpPr txBox="1"/>
          <p:nvPr/>
        </p:nvSpPr>
        <p:spPr>
          <a:xfrm>
            <a:off x="4279498" y="4504220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76" name="TextovéPole 75"/>
          <p:cNvSpPr txBox="1"/>
          <p:nvPr/>
        </p:nvSpPr>
        <p:spPr>
          <a:xfrm>
            <a:off x="3915882" y="4503723"/>
            <a:ext cx="30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1</a:t>
            </a:r>
          </a:p>
        </p:txBody>
      </p:sp>
      <p:sp>
        <p:nvSpPr>
          <p:cNvPr id="77" name="TextovéPole 76"/>
          <p:cNvSpPr txBox="1"/>
          <p:nvPr/>
        </p:nvSpPr>
        <p:spPr>
          <a:xfrm>
            <a:off x="5416199" y="4494260"/>
            <a:ext cx="5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7,8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116259" y="5124127"/>
            <a:ext cx="6026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Zkontrolujeme, zda jsme využili všechny řádky alespoň jednou, pokud bychom nevyužili, příslušný řádek by byl součástí výsledné funkce.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1116603" y="5951442"/>
            <a:ext cx="6026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Postupujeme dále v porovnávání řádků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79" name="TextovéPole 78"/>
          <p:cNvSpPr txBox="1"/>
          <p:nvPr/>
        </p:nvSpPr>
        <p:spPr>
          <a:xfrm>
            <a:off x="1105717" y="6320774"/>
            <a:ext cx="6026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Vyhledáváme řádky, které se liší v jedné proměnné.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303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/>
      <p:bldP spid="42" grpId="1"/>
      <p:bldP spid="43" grpId="0" animBg="1"/>
      <p:bldP spid="43" grpId="1" animBg="1"/>
      <p:bldP spid="73" grpId="0"/>
      <p:bldP spid="74" grpId="0"/>
      <p:bldP spid="75" grpId="0"/>
      <p:bldP spid="76" grpId="0"/>
      <p:bldP spid="77" grpId="0"/>
      <p:bldP spid="3" grpId="0"/>
      <p:bldP spid="78" grpId="0"/>
      <p:bldP spid="79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1521</Words>
  <Application>Microsoft Office PowerPoint</Application>
  <PresentationFormat>Předvádění na obrazovce (4:3)</PresentationFormat>
  <Paragraphs>778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systému Office</vt:lpstr>
      <vt:lpstr>ČÍSLICOVÁ TECHNIKA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POUŽITÁ 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Standard</dc:creator>
  <cp:lastModifiedBy>Standard</cp:lastModifiedBy>
  <cp:revision>40</cp:revision>
  <dcterms:created xsi:type="dcterms:W3CDTF">2012-11-08T13:05:09Z</dcterms:created>
  <dcterms:modified xsi:type="dcterms:W3CDTF">2012-11-13T11:05:32Z</dcterms:modified>
</cp:coreProperties>
</file>